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8" r:id="rId3"/>
    <p:sldId id="331" r:id="rId4"/>
    <p:sldId id="332" r:id="rId5"/>
    <p:sldId id="367" r:id="rId6"/>
    <p:sldId id="356" r:id="rId7"/>
    <p:sldId id="335" r:id="rId8"/>
    <p:sldId id="351" r:id="rId9"/>
    <p:sldId id="353" r:id="rId10"/>
    <p:sldId id="355" r:id="rId11"/>
    <p:sldId id="373" r:id="rId12"/>
    <p:sldId id="257" r:id="rId13"/>
    <p:sldId id="258" r:id="rId14"/>
    <p:sldId id="383" r:id="rId15"/>
    <p:sldId id="374" r:id="rId16"/>
    <p:sldId id="382" r:id="rId17"/>
    <p:sldId id="375" r:id="rId18"/>
    <p:sldId id="376" r:id="rId19"/>
    <p:sldId id="378" r:id="rId20"/>
    <p:sldId id="379" r:id="rId21"/>
    <p:sldId id="380" r:id="rId22"/>
    <p:sldId id="381" r:id="rId23"/>
    <p:sldId id="308" r:id="rId24"/>
    <p:sldId id="384" r:id="rId25"/>
    <p:sldId id="385" r:id="rId26"/>
    <p:sldId id="386" r:id="rId27"/>
    <p:sldId id="362" r:id="rId28"/>
    <p:sldId id="363" r:id="rId29"/>
    <p:sldId id="387" r:id="rId30"/>
    <p:sldId id="262" r:id="rId31"/>
    <p:sldId id="259" r:id="rId32"/>
    <p:sldId id="370" r:id="rId33"/>
    <p:sldId id="312" r:id="rId34"/>
    <p:sldId id="260" r:id="rId35"/>
    <p:sldId id="314" r:id="rId36"/>
    <p:sldId id="323" r:id="rId37"/>
    <p:sldId id="268" r:id="rId38"/>
    <p:sldId id="270" r:id="rId39"/>
    <p:sldId id="271" r:id="rId40"/>
    <p:sldId id="307" r:id="rId4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0000FF"/>
    <a:srgbClr val="FFF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3419" autoAdjust="0"/>
  </p:normalViewPr>
  <p:slideViewPr>
    <p:cSldViewPr>
      <p:cViewPr varScale="1">
        <p:scale>
          <a:sx n="42" d="100"/>
          <a:sy n="42" d="100"/>
        </p:scale>
        <p:origin x="18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2739" tIns="46370" rIns="92739" bIns="4637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739" tIns="46370" rIns="92739" bIns="46370" rtlCol="0"/>
          <a:lstStyle>
            <a:lvl1pPr algn="r">
              <a:defRPr sz="1200"/>
            </a:lvl1pPr>
          </a:lstStyle>
          <a:p>
            <a:fld id="{1835B804-17CE-483E-8829-AB1F1E55196E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2739" tIns="46370" rIns="92739" bIns="4637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2739" tIns="46370" rIns="92739" bIns="46370" rtlCol="0" anchor="b"/>
          <a:lstStyle>
            <a:lvl1pPr algn="r">
              <a:defRPr sz="1200"/>
            </a:lvl1pPr>
          </a:lstStyle>
          <a:p>
            <a:fld id="{4A193A80-1818-4EF0-8282-54443130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70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422" cy="465138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2" cy="465138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r">
              <a:defRPr sz="1200"/>
            </a:lvl1pPr>
          </a:lstStyle>
          <a:p>
            <a:fld id="{9BF88974-DFF2-40FE-9247-9562899CB5EB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10" tIns="45505" rIns="91010" bIns="4550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21" y="4416425"/>
            <a:ext cx="5485158" cy="4183063"/>
          </a:xfrm>
          <a:prstGeom prst="rect">
            <a:avLst/>
          </a:prstGeom>
        </p:spPr>
        <p:txBody>
          <a:bodyPr vert="horz" lIns="91010" tIns="45505" rIns="91010" bIns="4550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2422" cy="465138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027" y="8829675"/>
            <a:ext cx="2972422" cy="465138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r">
              <a:defRPr sz="1200"/>
            </a:lvl1pPr>
          </a:lstStyle>
          <a:p>
            <a:fld id="{89EEFB38-9988-4CA1-9FAE-9C663C6A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9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pidium_iodid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7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6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5B92A3-66B3-42F9-A0A6-F8F16B8C1A49}" type="slidenum">
              <a:rPr lang="en-US"/>
              <a:pPr/>
              <a:t>27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4" y="4415791"/>
            <a:ext cx="5028733" cy="4183380"/>
          </a:xfrm>
        </p:spPr>
        <p:txBody>
          <a:bodyPr/>
          <a:lstStyle/>
          <a:p>
            <a:r>
              <a:rPr lang="en-US"/>
              <a:t>Steve(?): You can get this directly from paper’s conclusions.</a:t>
            </a:r>
          </a:p>
        </p:txBody>
      </p:sp>
    </p:spTree>
    <p:extLst>
      <p:ext uri="{BB962C8B-B14F-4D97-AF65-F5344CB8AC3E}">
        <p14:creationId xmlns:p14="http://schemas.microsoft.com/office/powerpoint/2010/main" val="235413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20110108_PI_Nissl_Implant_2_5a_350um_830nm_3X_065_YFP_1Ch_green</a:t>
            </a:r>
          </a:p>
          <a:p>
            <a:r>
              <a:rPr lang="en-US" dirty="0"/>
              <a:t>20110108_PI_Nissl_Implant_2_5a_350um_770nm_3X_066_PI_1Ch_red</a:t>
            </a:r>
          </a:p>
          <a:p>
            <a:r>
              <a:rPr lang="en-US" dirty="0"/>
              <a:t>20110108_PI_Nissl_Implant_2_5a_350um_3X_065_066_1Ch_RGW</a:t>
            </a:r>
          </a:p>
          <a:p>
            <a:r>
              <a:rPr lang="en-US" dirty="0"/>
              <a:t>Propidium Iodide Stain </a:t>
            </a:r>
            <a:r>
              <a:rPr lang="en-US" u="sng" dirty="0">
                <a:hlinkClick r:id="rId3"/>
              </a:rPr>
              <a:t>http://en.wikipedia.org/wiki/Propidium_iodide</a:t>
            </a:r>
            <a:r>
              <a:rPr lang="en-US" dirty="0"/>
              <a:t> Propidium iodide (or PI) is an intercalating agent and a fluorescent molecule with a </a:t>
            </a:r>
            <a:r>
              <a:rPr lang="en-US" b="1" dirty="0"/>
              <a:t>molecular mass of 668.4 </a:t>
            </a:r>
            <a:r>
              <a:rPr lang="en-US" b="1" dirty="0" err="1"/>
              <a:t>Da</a:t>
            </a:r>
            <a:r>
              <a:rPr lang="en-US" dirty="0"/>
              <a:t> that can be used to stain DNA. When excited with 488 nm wavelength light, it fluoresces red and can be detected with 562-588 nm band pass filter. Propidium iodide is used as a DNA stain for both flow </a:t>
            </a:r>
            <a:r>
              <a:rPr lang="en-US" dirty="0" err="1"/>
              <a:t>cytometry</a:t>
            </a:r>
            <a:r>
              <a:rPr lang="en-US" dirty="0"/>
              <a:t> to evaluate cell viability or DNA content in cell cycle analysis [1] and microscopy to </a:t>
            </a:r>
            <a:r>
              <a:rPr lang="en-US" dirty="0" err="1"/>
              <a:t>visualise</a:t>
            </a:r>
            <a:r>
              <a:rPr lang="en-US" dirty="0"/>
              <a:t> the nucleus and other DNA containing organelles. It can be used to differentiate necrotic, apoptotic and normal cells.[2] Propidium Iodide is the most commonly used dye to quantitatively assess DNA content. [3][citation needed] Propidium iodide (PI) binds </a:t>
            </a:r>
            <a:r>
              <a:rPr lang="en-US" b="1" dirty="0"/>
              <a:t>to DNA by intercalating between the bases with little or no sequence preference and with a stoichiometry of one dye per 4–5 base pairs of DNA. PI also binds to RNA,</a:t>
            </a:r>
            <a:r>
              <a:rPr lang="en-US" dirty="0"/>
              <a:t> necessitating treatment with nucleases to distinguish between RNA and DNA staining.[4] </a:t>
            </a:r>
            <a:r>
              <a:rPr lang="en-US" b="1" dirty="0"/>
              <a:t>Once the dye is bound to nucleic acids, its fluorescence is enhanced 20- to 30-fold, the fluorescence excitation maximum is shifted ~30–40 nm to the red and the fluorescence emission maximum is shifted ~15 nm to the blue.</a:t>
            </a:r>
            <a:r>
              <a:rPr lang="en-US" dirty="0"/>
              <a:t> Although its molar </a:t>
            </a:r>
            <a:r>
              <a:rPr lang="en-US" dirty="0" err="1"/>
              <a:t>absorptivity</a:t>
            </a:r>
            <a:r>
              <a:rPr lang="en-US" dirty="0"/>
              <a:t> (extinction coefficient) is relatively low, PI exhibits a sufficiently large Stokes shift to allow simultaneous detection of nuclear DNA and fluorescein-labeled antibodies, provided the proper optical filters are used. PI is suitable for fluorescence microscopy, confocal laser scanning microscopy, flow </a:t>
            </a:r>
            <a:r>
              <a:rPr lang="en-US" dirty="0" err="1"/>
              <a:t>cytometry</a:t>
            </a:r>
            <a:r>
              <a:rPr lang="en-US" dirty="0"/>
              <a:t>, and </a:t>
            </a:r>
            <a:r>
              <a:rPr lang="en-US" dirty="0" err="1"/>
              <a:t>fluorometry</a:t>
            </a:r>
            <a:r>
              <a:rPr lang="en-US" dirty="0"/>
              <a:t>. </a:t>
            </a:r>
            <a:r>
              <a:rPr lang="en-US" b="1" dirty="0"/>
              <a:t>PI is membrane </a:t>
            </a:r>
            <a:r>
              <a:rPr lang="en-US" b="1" dirty="0" err="1"/>
              <a:t>impermeant</a:t>
            </a:r>
            <a:r>
              <a:rPr lang="en-US" b="1" dirty="0"/>
              <a:t> and generally excluded from viable cells.</a:t>
            </a:r>
            <a:r>
              <a:rPr lang="en-US" dirty="0"/>
              <a:t> PI is commonly used for identifying dead cells in a population and as a </a:t>
            </a:r>
            <a:r>
              <a:rPr lang="en-US" dirty="0" err="1"/>
              <a:t>counterstain</a:t>
            </a:r>
            <a:r>
              <a:rPr lang="en-US" dirty="0"/>
              <a:t> in multicolor fluorescent techniques.[5]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125C8-D520-4BD5-8398-8F51159562A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9E1E0-BD15-4F89-9755-3DCD8D67A4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4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4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1F497D"/>
                </a:solidFill>
              </a:rPr>
              <a:t>Adapted from Himgauri V. Naik’s Master’s Thesis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2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1F497D"/>
                </a:solidFill>
              </a:rPr>
              <a:t>From Himgauri V. Naik’s Master’s Thesis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1F497D"/>
                </a:solidFill>
              </a:rPr>
              <a:t>α7β2.2.4-nAChR expressing SH-EP1 cells (Adapted from Himgauri V. Naik’s Master’s Thesis 2014)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01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1F497D"/>
                </a:solidFill>
              </a:rPr>
              <a:t>SH-EP1 cells (Adapted from Himgauri V. Naik’s Master’s Thesis 2014)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B38-9988-4CA1-9FAE-9C663C6AEF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9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9AFF90E-1FED-4E0E-ADD9-53A54779B1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4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7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0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D714F-342A-4CDF-BBD7-AEADE4487C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68A62-1891-4D63-9A14-A061DFEB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upload.wikimedia.org/wikipedia/commons/3/3e/Snu449_at_50_to_60_per_cent_confluency.jpg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commons/4/41/Snu449_at_100_per_cent_confluency.jp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Nyq4A08mTo" TargetMode="External"/><Relationship Id="rId2" Type="http://schemas.openxmlformats.org/officeDocument/2006/relationships/hyperlink" Target="http://www.youtube.com/watch?v=PXbv95P3uh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espanol.video.yahoo.com/watch/40408/80884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9.png"/><Relationship Id="rId18" Type="http://schemas.microsoft.com/office/2007/relationships/hdphoto" Target="../media/hdphoto14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microsoft.com/office/2007/relationships/hdphoto" Target="../media/hdphoto11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microsoft.com/office/2007/relationships/hdphoto" Target="../media/hdphoto13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microsoft.com/office/2007/relationships/hdphoto" Target="../media/hdphoto10.wdp"/><Relationship Id="rId19" Type="http://schemas.openxmlformats.org/officeDocument/2006/relationships/image" Target="../media/image42.jpeg"/><Relationship Id="rId4" Type="http://schemas.microsoft.com/office/2007/relationships/hdphoto" Target="../media/hdphoto7.wdp"/><Relationship Id="rId9" Type="http://schemas.openxmlformats.org/officeDocument/2006/relationships/image" Target="../media/image37.png"/><Relationship Id="rId1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48.png"/><Relationship Id="rId18" Type="http://schemas.microsoft.com/office/2007/relationships/hdphoto" Target="../media/hdphoto23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20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6" Type="http://schemas.microsoft.com/office/2007/relationships/hdphoto" Target="../media/hdphoto22.wdp"/><Relationship Id="rId20" Type="http://schemas.microsoft.com/office/2007/relationships/hdphoto" Target="../media/hdphoto2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microsoft.com/office/2007/relationships/hdphoto" Target="../media/hdphoto19.wdp"/><Relationship Id="rId19" Type="http://schemas.openxmlformats.org/officeDocument/2006/relationships/image" Target="../media/image51.png"/><Relationship Id="rId4" Type="http://schemas.microsoft.com/office/2007/relationships/hdphoto" Target="../media/hdphoto16.wdp"/><Relationship Id="rId9" Type="http://schemas.openxmlformats.org/officeDocument/2006/relationships/image" Target="../media/image46.png"/><Relationship Id="rId14" Type="http://schemas.microsoft.com/office/2007/relationships/hdphoto" Target="../media/hdphoto2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wmf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DAw2Zg4Ig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rgLJrvoX_q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083" y="1828800"/>
            <a:ext cx="8240917" cy="2286000"/>
          </a:xfrm>
        </p:spPr>
        <p:txBody>
          <a:bodyPr>
            <a:noAutofit/>
          </a:bodyPr>
          <a:lstStyle/>
          <a:p>
            <a:r>
              <a:rPr lang="en-US" sz="4000" dirty="0"/>
              <a:t>Biocompatibility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BIEN 235</a:t>
            </a:r>
          </a:p>
          <a:p>
            <a:r>
              <a:rPr lang="en-US" sz="2800" dirty="0"/>
              <a:t>Dr. Teresa Murray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73846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>
                <a:solidFill>
                  <a:schemeClr val="accent2"/>
                </a:solidFill>
              </a:rPr>
              <a:t>Confluency</a:t>
            </a:r>
            <a:r>
              <a:rPr lang="en-US" altLang="en-US" sz="4000" dirty="0"/>
              <a:t> </a:t>
            </a:r>
          </a:p>
        </p:txBody>
      </p:sp>
      <p:pic>
        <p:nvPicPr>
          <p:cNvPr id="14339" name="Picture 5" descr="File:Snu449 at 50 to 60 per cent confluency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7154"/>
            <a:ext cx="3886200" cy="29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File:Snu449 at 100 per cent confluency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68525"/>
            <a:ext cx="3886200" cy="291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800600" y="4659312"/>
            <a:ext cx="388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100 % Confluency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457200" y="4648200"/>
            <a:ext cx="3886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50 - 60 % Confluency </a:t>
            </a:r>
          </a:p>
        </p:txBody>
      </p:sp>
      <p:sp>
        <p:nvSpPr>
          <p:cNvPr id="14345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</p:spTree>
    <p:extLst>
      <p:ext uri="{BB962C8B-B14F-4D97-AF65-F5344CB8AC3E}">
        <p14:creationId xmlns:p14="http://schemas.microsoft.com/office/powerpoint/2010/main" val="416174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46961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/>
                <a:ea typeface="Times New Roman"/>
              </a:rPr>
              <a:t>Selection of Stable transfected Cell Lines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51008"/>
            <a:ext cx="2322830" cy="1798320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29" y="1406892"/>
            <a:ext cx="2237740" cy="179832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" y="1054387"/>
            <a:ext cx="3886200" cy="3095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latin typeface="Calibri"/>
                <a:ea typeface="Calibri"/>
                <a:cs typeface="Times New Roman"/>
              </a:rPr>
              <a:t>         a. Picked individual clonal colonies by using cloning disks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359943" y="1043158"/>
            <a:ext cx="4250657" cy="320792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latin typeface="Calibri"/>
                <a:ea typeface="Calibri"/>
                <a:cs typeface="Times New Roman"/>
              </a:rPr>
              <a:t>b. Placed cloning disk into 6 well plate containing CDMEM with </a:t>
            </a:r>
            <a:r>
              <a:rPr lang="en-US" sz="1100" dirty="0" err="1">
                <a:effectLst/>
                <a:latin typeface="Calibri"/>
                <a:ea typeface="Calibri"/>
                <a:cs typeface="Times New Roman"/>
              </a:rPr>
              <a:t>hygro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0100" y="4038600"/>
            <a:ext cx="2247900" cy="2133600"/>
          </a:xfrm>
          <a:prstGeom prst="rect">
            <a:avLst/>
          </a:prstGeom>
          <a:noFill/>
        </p:spPr>
      </p:pic>
      <p:pic>
        <p:nvPicPr>
          <p:cNvPr id="9" name="Picture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3062" y="4038600"/>
            <a:ext cx="2730818" cy="2133600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505200" y="3324828"/>
            <a:ext cx="3895725" cy="247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latin typeface="Calibri"/>
                <a:ea typeface="Calibri"/>
                <a:cs typeface="Times New Roman"/>
              </a:rPr>
              <a:t>c. Formation of β2.2.4-nAChRs  clonal colonies</a:t>
            </a:r>
          </a:p>
        </p:txBody>
      </p:sp>
    </p:spTree>
    <p:extLst>
      <p:ext uri="{BB962C8B-B14F-4D97-AF65-F5344CB8AC3E}">
        <p14:creationId xmlns:p14="http://schemas.microsoft.com/office/powerpoint/2010/main" val="195678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38" y="1143000"/>
            <a:ext cx="7062062" cy="914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Preliminary tests of biocompatibibilty using cell culture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1524000"/>
            <a:chOff x="0" y="0"/>
            <a:chExt cx="9144000" cy="1524000"/>
          </a:xfrm>
        </p:grpSpPr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12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4" y="2462349"/>
            <a:ext cx="2413929" cy="371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9534" y="6243935"/>
            <a:ext cx="2857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http://www.biology-blog.com/images/</a:t>
            </a:r>
          </a:p>
          <a:p>
            <a:r>
              <a:rPr lang="en-US" sz="1200" dirty="0"/>
              <a:t>blogs/9-2008/cell-culture-17601.jpg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7063" y="1432709"/>
            <a:ext cx="2179087" cy="49524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30370" y="5029200"/>
            <a:ext cx="5025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www.translational-medicine.com/content/figures/1479-5876-3-14-1-l.jpg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5554" y="5382161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Vital red:       stains live cells</a:t>
            </a:r>
          </a:p>
          <a:p>
            <a:r>
              <a:rPr lang="en-US" sz="2000" dirty="0" err="1"/>
              <a:t>Trypan</a:t>
            </a:r>
            <a:r>
              <a:rPr lang="en-US" sz="2000" dirty="0"/>
              <a:t> blue: stains dead cells</a:t>
            </a:r>
          </a:p>
          <a:p>
            <a:r>
              <a:rPr lang="en-US" sz="2000" dirty="0"/>
              <a:t>Changes in morphology: </a:t>
            </a:r>
            <a:r>
              <a:rPr lang="en-US" sz="2000" dirty="0" err="1"/>
              <a:t>vaculoes</a:t>
            </a:r>
            <a:r>
              <a:rPr lang="en-US" sz="2000" dirty="0"/>
              <a:t>, blebs, crenation, and rounding are examples.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86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Temperature, nutrient and pH controlled</a:t>
            </a:r>
          </a:p>
        </p:txBody>
      </p:sp>
    </p:spTree>
    <p:extLst>
      <p:ext uri="{BB962C8B-B14F-4D97-AF65-F5344CB8AC3E}">
        <p14:creationId xmlns:p14="http://schemas.microsoft.com/office/powerpoint/2010/main" val="187112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1676400"/>
            <a:ext cx="82677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13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95800" y="6477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Table and description from Ch. 5.2 text: Ratner et al., 2004</a:t>
            </a:r>
          </a:p>
        </p:txBody>
      </p:sp>
      <p:sp>
        <p:nvSpPr>
          <p:cNvPr id="3" name="Rectangle 2"/>
          <p:cNvSpPr/>
          <p:nvPr/>
        </p:nvSpPr>
        <p:spPr>
          <a:xfrm>
            <a:off x="453656" y="5307449"/>
            <a:ext cx="83171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Must standardize methods for valid comparisons: number of cells, growth phase of the cells, cell type (generally, use established, well-characterized cell lines), duration of exposure, test sample size (e.g., geometry, density, shape, thickness), and surface area of test sample.</a:t>
            </a:r>
          </a:p>
          <a:p>
            <a:r>
              <a:rPr lang="en-US" sz="1400" dirty="0"/>
              <a:t>Example: A small increase in size of sample with toxic extractable chemicals could change the effect on cells from mildly toxic to very toxic.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B32C1-8FE6-4CB9-8344-83197A15F87A}"/>
              </a:ext>
            </a:extLst>
          </p:cNvPr>
          <p:cNvSpPr/>
          <p:nvPr/>
        </p:nvSpPr>
        <p:spPr>
          <a:xfrm>
            <a:off x="1752600" y="1981200"/>
            <a:ext cx="6477000" cy="23961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FFBA10-7D48-4F44-BAA7-F0E78F5A6126}"/>
              </a:ext>
            </a:extLst>
          </p:cNvPr>
          <p:cNvSpPr/>
          <p:nvPr/>
        </p:nvSpPr>
        <p:spPr>
          <a:xfrm>
            <a:off x="4152900" y="2667001"/>
            <a:ext cx="1943100" cy="71235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D6E52-3DD7-446A-A594-36B98D728D22}"/>
              </a:ext>
            </a:extLst>
          </p:cNvPr>
          <p:cNvSpPr/>
          <p:nvPr/>
        </p:nvSpPr>
        <p:spPr>
          <a:xfrm>
            <a:off x="6579870" y="2506431"/>
            <a:ext cx="1649730" cy="617769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4FE6-0739-43F5-ABD0-F1BD19E70F9C}"/>
              </a:ext>
            </a:extLst>
          </p:cNvPr>
          <p:cNvSpPr/>
          <p:nvPr/>
        </p:nvSpPr>
        <p:spPr>
          <a:xfrm>
            <a:off x="1752600" y="3962400"/>
            <a:ext cx="1969770" cy="53340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39E34D-4AA9-42E1-9584-5B8B358DA67D}"/>
              </a:ext>
            </a:extLst>
          </p:cNvPr>
          <p:cNvSpPr/>
          <p:nvPr/>
        </p:nvSpPr>
        <p:spPr>
          <a:xfrm>
            <a:off x="4202596" y="4431150"/>
            <a:ext cx="1943100" cy="685799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53058-2D48-49D4-B97E-2DC9275C9650}"/>
              </a:ext>
            </a:extLst>
          </p:cNvPr>
          <p:cNvSpPr/>
          <p:nvPr/>
        </p:nvSpPr>
        <p:spPr>
          <a:xfrm>
            <a:off x="1752600" y="2667000"/>
            <a:ext cx="1969770" cy="1241528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9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9804"/>
            <a:ext cx="6764468" cy="6858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1F497D"/>
                </a:solidFill>
                <a:latin typeface="+mn-lt"/>
                <a:cs typeface="Arial" pitchFamily="34" charset="0"/>
              </a:rPr>
              <a:t>Receptor-mediated internalization of small molecules (e.g., A</a:t>
            </a:r>
            <a:r>
              <a:rPr lang="en-US" sz="3600" dirty="0">
                <a:solidFill>
                  <a:srgbClr val="1F497D"/>
                </a:solidFill>
                <a:latin typeface="Symbol" panose="05050102010706020507" pitchFamily="18" charset="2"/>
                <a:cs typeface="Arial" pitchFamily="34" charset="0"/>
              </a:rPr>
              <a:t>b</a:t>
            </a:r>
            <a:r>
              <a:rPr lang="en-US" sz="3600" baseline="-25000" dirty="0">
                <a:solidFill>
                  <a:srgbClr val="1F497D"/>
                </a:solidFill>
                <a:latin typeface="+mn-lt"/>
                <a:cs typeface="Arial" pitchFamily="34" charset="0"/>
              </a:rPr>
              <a:t>1-42</a:t>
            </a:r>
            <a:r>
              <a:rPr lang="en-US" sz="3600" dirty="0">
                <a:solidFill>
                  <a:srgbClr val="1F497D"/>
                </a:solidFill>
                <a:latin typeface="+mn-lt"/>
                <a:cs typeface="Arial" pitchFamily="34" charset="0"/>
              </a:rPr>
              <a:t>)</a:t>
            </a:r>
            <a:endParaRPr lang="en-US" sz="3600" baseline="-25000" dirty="0">
              <a:solidFill>
                <a:srgbClr val="1F497D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67" y="2716073"/>
            <a:ext cx="8469517" cy="7429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A</a:t>
            </a:r>
            <a:r>
              <a:rPr lang="en-US" sz="2800" dirty="0">
                <a:latin typeface="Symbol" pitchFamily="18" charset="2"/>
              </a:rPr>
              <a:t>b</a:t>
            </a:r>
            <a:r>
              <a:rPr lang="en-US" sz="2800" baseline="-25000" dirty="0"/>
              <a:t>1-42</a:t>
            </a:r>
            <a:r>
              <a:rPr lang="en-US" sz="2800" dirty="0"/>
              <a:t> binds to receptor </a:t>
            </a:r>
            <a:r>
              <a:rPr lang="en-US" sz="2800" dirty="0">
                <a:sym typeface="Wingdings" pitchFamily="2" charset="2"/>
              </a:rPr>
              <a:t> when receptor is endocytosed, </a:t>
            </a:r>
            <a:r>
              <a:rPr lang="en-US" sz="2800" dirty="0"/>
              <a:t>A</a:t>
            </a:r>
            <a:r>
              <a:rPr lang="en-US" sz="2800" dirty="0">
                <a:latin typeface="Symbol" pitchFamily="18" charset="2"/>
              </a:rPr>
              <a:t>b</a:t>
            </a:r>
            <a:r>
              <a:rPr lang="en-US" sz="2800" baseline="-25000" dirty="0"/>
              <a:t>1-42</a:t>
            </a:r>
            <a:r>
              <a:rPr lang="en-US" sz="2800" dirty="0"/>
              <a:t> enters cell with receptor</a:t>
            </a:r>
          </a:p>
        </p:txBody>
      </p:sp>
      <p:sp>
        <p:nvSpPr>
          <p:cNvPr id="147" name="Text Box 125"/>
          <p:cNvSpPr txBox="1">
            <a:spLocks noChangeArrowheads="1"/>
          </p:cNvSpPr>
          <p:nvPr/>
        </p:nvSpPr>
        <p:spPr bwMode="auto">
          <a:xfrm>
            <a:off x="457200" y="6374769"/>
            <a:ext cx="4052086" cy="26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" tIns="6858" rIns="6858" bIns="685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Graphics: Teresa A Murray © 2012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1076150" y="3778167"/>
            <a:ext cx="5781570" cy="2672043"/>
            <a:chOff x="272817" y="2539462"/>
            <a:chExt cx="7708759" cy="3562723"/>
          </a:xfrm>
        </p:grpSpPr>
        <p:sp>
          <p:nvSpPr>
            <p:cNvPr id="73" name="AutoShape 19"/>
            <p:cNvSpPr>
              <a:spLocks noChangeArrowheads="1"/>
            </p:cNvSpPr>
            <p:nvPr/>
          </p:nvSpPr>
          <p:spPr bwMode="auto">
            <a:xfrm rot="18431077">
              <a:off x="3234201" y="2991771"/>
              <a:ext cx="491841" cy="504292"/>
            </a:xfrm>
            <a:prstGeom prst="plaque">
              <a:avLst>
                <a:gd name="adj" fmla="val 38500"/>
              </a:avLst>
            </a:prstGeom>
            <a:solidFill>
              <a:srgbClr val="FFFF00"/>
            </a:solidFill>
            <a:ln w="63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" name="AutoShape 14"/>
            <p:cNvSpPr>
              <a:spLocks noChangeArrowheads="1"/>
            </p:cNvSpPr>
            <p:nvPr/>
          </p:nvSpPr>
          <p:spPr bwMode="auto">
            <a:xfrm rot="20720669">
              <a:off x="5839318" y="5071862"/>
              <a:ext cx="460709" cy="439608"/>
            </a:xfrm>
            <a:prstGeom prst="plaque">
              <a:avLst>
                <a:gd name="adj" fmla="val 38500"/>
              </a:avLst>
            </a:prstGeom>
            <a:solidFill>
              <a:srgbClr val="FFFF00"/>
            </a:solidFill>
            <a:ln w="63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78" name="Group 27"/>
            <p:cNvGrpSpPr>
              <a:grpSpLocks noChangeAspect="1"/>
            </p:cNvGrpSpPr>
            <p:nvPr/>
          </p:nvGrpSpPr>
          <p:grpSpPr bwMode="auto">
            <a:xfrm rot="20756564">
              <a:off x="1479550" y="3657601"/>
              <a:ext cx="2776538" cy="676275"/>
              <a:chOff x="978" y="2807"/>
              <a:chExt cx="3559" cy="434"/>
            </a:xfrm>
          </p:grpSpPr>
          <p:sp>
            <p:nvSpPr>
              <p:cNvPr id="87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978" y="2814"/>
                <a:ext cx="3559" cy="423"/>
              </a:xfrm>
              <a:prstGeom prst="wave">
                <a:avLst>
                  <a:gd name="adj1" fmla="val 13005"/>
                  <a:gd name="adj2" fmla="val 0"/>
                </a:avLst>
              </a:prstGeom>
              <a:solidFill>
                <a:srgbClr val="FFE67D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FFB13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8" name="Freeform 29"/>
              <p:cNvSpPr>
                <a:spLocks noChangeAspect="1"/>
              </p:cNvSpPr>
              <p:nvPr/>
            </p:nvSpPr>
            <p:spPr bwMode="auto">
              <a:xfrm>
                <a:off x="986" y="2807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Freeform 30"/>
              <p:cNvSpPr>
                <a:spLocks noChangeAspect="1"/>
              </p:cNvSpPr>
              <p:nvPr/>
            </p:nvSpPr>
            <p:spPr bwMode="auto">
              <a:xfrm>
                <a:off x="986" y="3119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Freeform 31"/>
              <p:cNvSpPr>
                <a:spLocks noChangeAspect="1"/>
              </p:cNvSpPr>
              <p:nvPr/>
            </p:nvSpPr>
            <p:spPr bwMode="auto">
              <a:xfrm>
                <a:off x="983" y="2930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Freeform 32"/>
              <p:cNvSpPr>
                <a:spLocks noChangeAspect="1"/>
              </p:cNvSpPr>
              <p:nvPr/>
            </p:nvSpPr>
            <p:spPr bwMode="auto">
              <a:xfrm>
                <a:off x="983" y="3002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9" name="Group 33"/>
            <p:cNvGrpSpPr>
              <a:grpSpLocks/>
            </p:cNvGrpSpPr>
            <p:nvPr/>
          </p:nvGrpSpPr>
          <p:grpSpPr bwMode="auto">
            <a:xfrm rot="21027100">
              <a:off x="2770188" y="3371851"/>
              <a:ext cx="900113" cy="1200150"/>
              <a:chOff x="712" y="2582"/>
              <a:chExt cx="567" cy="809"/>
            </a:xfrm>
          </p:grpSpPr>
          <p:sp>
            <p:nvSpPr>
              <p:cNvPr id="82" name="Freeform 34"/>
              <p:cNvSpPr>
                <a:spLocks noChangeAspect="1"/>
              </p:cNvSpPr>
              <p:nvPr/>
            </p:nvSpPr>
            <p:spPr bwMode="auto">
              <a:xfrm>
                <a:off x="928" y="2582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83" name="Freeform 35"/>
              <p:cNvSpPr>
                <a:spLocks noChangeAspect="1"/>
              </p:cNvSpPr>
              <p:nvPr/>
            </p:nvSpPr>
            <p:spPr bwMode="auto">
              <a:xfrm>
                <a:off x="844" y="258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84" name="Freeform 36"/>
              <p:cNvSpPr>
                <a:spLocks noChangeAspect="1"/>
              </p:cNvSpPr>
              <p:nvPr/>
            </p:nvSpPr>
            <p:spPr bwMode="auto">
              <a:xfrm flipH="1">
                <a:off x="712" y="260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85" name="Freeform 37"/>
              <p:cNvSpPr>
                <a:spLocks noChangeAspect="1"/>
              </p:cNvSpPr>
              <p:nvPr/>
            </p:nvSpPr>
            <p:spPr bwMode="auto">
              <a:xfrm>
                <a:off x="764" y="258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86" name="Freeform 38"/>
              <p:cNvSpPr>
                <a:spLocks noChangeAspect="1"/>
              </p:cNvSpPr>
              <p:nvPr/>
            </p:nvSpPr>
            <p:spPr bwMode="auto">
              <a:xfrm flipH="1">
                <a:off x="792" y="260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</p:grp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 rot="20659833">
              <a:off x="272817" y="3703810"/>
              <a:ext cx="2575524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Plasma</a:t>
              </a:r>
            </a:p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membrane</a:t>
              </a:r>
            </a:p>
          </p:txBody>
        </p:sp>
        <p:sp>
          <p:nvSpPr>
            <p:cNvPr id="77" name="Text Box 41"/>
            <p:cNvSpPr txBox="1">
              <a:spLocks noChangeArrowheads="1"/>
            </p:cNvSpPr>
            <p:nvPr/>
          </p:nvSpPr>
          <p:spPr bwMode="auto">
            <a:xfrm>
              <a:off x="2951619" y="4328440"/>
              <a:ext cx="1855788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nACh</a:t>
              </a: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receptor</a:t>
              </a:r>
            </a:p>
          </p:txBody>
        </p:sp>
        <p:grpSp>
          <p:nvGrpSpPr>
            <p:cNvPr id="97" name="Group 46"/>
            <p:cNvGrpSpPr>
              <a:grpSpLocks noChangeAspect="1"/>
            </p:cNvGrpSpPr>
            <p:nvPr/>
          </p:nvGrpSpPr>
          <p:grpSpPr bwMode="auto">
            <a:xfrm rot="11172119">
              <a:off x="5145088" y="3217862"/>
              <a:ext cx="685800" cy="676275"/>
              <a:chOff x="978" y="2807"/>
              <a:chExt cx="3559" cy="434"/>
            </a:xfrm>
          </p:grpSpPr>
          <p:sp>
            <p:nvSpPr>
              <p:cNvPr id="142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978" y="2814"/>
                <a:ext cx="3559" cy="423"/>
              </a:xfrm>
              <a:prstGeom prst="wave">
                <a:avLst>
                  <a:gd name="adj1" fmla="val 13005"/>
                  <a:gd name="adj2" fmla="val 0"/>
                </a:avLst>
              </a:prstGeom>
              <a:solidFill>
                <a:srgbClr val="FFE67D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FFB13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" name="Freeform 48"/>
              <p:cNvSpPr>
                <a:spLocks noChangeAspect="1"/>
              </p:cNvSpPr>
              <p:nvPr/>
            </p:nvSpPr>
            <p:spPr bwMode="auto">
              <a:xfrm>
                <a:off x="986" y="2807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4" name="Freeform 49"/>
              <p:cNvSpPr>
                <a:spLocks noChangeAspect="1"/>
              </p:cNvSpPr>
              <p:nvPr/>
            </p:nvSpPr>
            <p:spPr bwMode="auto">
              <a:xfrm>
                <a:off x="986" y="3119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5" name="Freeform 50"/>
              <p:cNvSpPr>
                <a:spLocks noChangeAspect="1"/>
              </p:cNvSpPr>
              <p:nvPr/>
            </p:nvSpPr>
            <p:spPr bwMode="auto">
              <a:xfrm>
                <a:off x="983" y="2930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6" name="Freeform 51"/>
              <p:cNvSpPr>
                <a:spLocks noChangeAspect="1"/>
              </p:cNvSpPr>
              <p:nvPr/>
            </p:nvSpPr>
            <p:spPr bwMode="auto">
              <a:xfrm>
                <a:off x="983" y="3002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98" name="Group 52"/>
            <p:cNvGrpSpPr>
              <a:grpSpLocks noChangeAspect="1"/>
            </p:cNvGrpSpPr>
            <p:nvPr/>
          </p:nvGrpSpPr>
          <p:grpSpPr bwMode="auto">
            <a:xfrm rot="9974990">
              <a:off x="6410325" y="3179762"/>
              <a:ext cx="615950" cy="676275"/>
              <a:chOff x="978" y="2807"/>
              <a:chExt cx="3559" cy="434"/>
            </a:xfrm>
          </p:grpSpPr>
          <p:sp>
            <p:nvSpPr>
              <p:cNvPr id="137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978" y="2814"/>
                <a:ext cx="3559" cy="423"/>
              </a:xfrm>
              <a:prstGeom prst="wave">
                <a:avLst>
                  <a:gd name="adj1" fmla="val 13005"/>
                  <a:gd name="adj2" fmla="val 0"/>
                </a:avLst>
              </a:prstGeom>
              <a:solidFill>
                <a:srgbClr val="FFE67D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FFB13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8" name="Freeform 54"/>
              <p:cNvSpPr>
                <a:spLocks noChangeAspect="1"/>
              </p:cNvSpPr>
              <p:nvPr/>
            </p:nvSpPr>
            <p:spPr bwMode="auto">
              <a:xfrm>
                <a:off x="986" y="2807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9" name="Freeform 55"/>
              <p:cNvSpPr>
                <a:spLocks noChangeAspect="1"/>
              </p:cNvSpPr>
              <p:nvPr/>
            </p:nvSpPr>
            <p:spPr bwMode="auto">
              <a:xfrm>
                <a:off x="986" y="3119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0" name="Freeform 56"/>
              <p:cNvSpPr>
                <a:spLocks noChangeAspect="1"/>
              </p:cNvSpPr>
              <p:nvPr/>
            </p:nvSpPr>
            <p:spPr bwMode="auto">
              <a:xfrm>
                <a:off x="983" y="2930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1" name="Freeform 57"/>
              <p:cNvSpPr>
                <a:spLocks noChangeAspect="1"/>
              </p:cNvSpPr>
              <p:nvPr/>
            </p:nvSpPr>
            <p:spPr bwMode="auto">
              <a:xfrm>
                <a:off x="983" y="3002"/>
                <a:ext cx="3550" cy="122"/>
              </a:xfrm>
              <a:custGeom>
                <a:avLst/>
                <a:gdLst>
                  <a:gd name="T0" fmla="*/ 0 w 2772"/>
                  <a:gd name="T1" fmla="*/ 61 h 122"/>
                  <a:gd name="T2" fmla="*/ 576 w 2772"/>
                  <a:gd name="T3" fmla="*/ 1 h 122"/>
                  <a:gd name="T4" fmla="*/ 1386 w 2772"/>
                  <a:gd name="T5" fmla="*/ 67 h 122"/>
                  <a:gd name="T6" fmla="*/ 1992 w 2772"/>
                  <a:gd name="T7" fmla="*/ 115 h 122"/>
                  <a:gd name="T8" fmla="*/ 2388 w 2772"/>
                  <a:gd name="T9" fmla="*/ 109 h 122"/>
                  <a:gd name="T10" fmla="*/ 2772 w 2772"/>
                  <a:gd name="T11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2" h="122">
                    <a:moveTo>
                      <a:pt x="0" y="61"/>
                    </a:moveTo>
                    <a:cubicBezTo>
                      <a:pt x="172" y="30"/>
                      <a:pt x="345" y="0"/>
                      <a:pt x="576" y="1"/>
                    </a:cubicBezTo>
                    <a:cubicBezTo>
                      <a:pt x="807" y="2"/>
                      <a:pt x="1150" y="48"/>
                      <a:pt x="1386" y="67"/>
                    </a:cubicBezTo>
                    <a:cubicBezTo>
                      <a:pt x="1622" y="86"/>
                      <a:pt x="1825" y="108"/>
                      <a:pt x="1992" y="115"/>
                    </a:cubicBezTo>
                    <a:cubicBezTo>
                      <a:pt x="2159" y="122"/>
                      <a:pt x="2258" y="119"/>
                      <a:pt x="2388" y="109"/>
                    </a:cubicBezTo>
                    <a:cubicBezTo>
                      <a:pt x="2518" y="99"/>
                      <a:pt x="2710" y="64"/>
                      <a:pt x="2772" y="55"/>
                    </a:cubicBezTo>
                  </a:path>
                </a:pathLst>
              </a:custGeom>
              <a:noFill/>
              <a:ln w="63500">
                <a:solidFill>
                  <a:srgbClr val="FFE6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47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02" name="Group 60"/>
            <p:cNvGrpSpPr>
              <a:grpSpLocks/>
            </p:cNvGrpSpPr>
            <p:nvPr/>
          </p:nvGrpSpPr>
          <p:grpSpPr bwMode="auto">
            <a:xfrm>
              <a:off x="5349875" y="3297237"/>
              <a:ext cx="1809750" cy="2563813"/>
              <a:chOff x="2560" y="2689"/>
              <a:chExt cx="1140" cy="1615"/>
            </a:xfrm>
          </p:grpSpPr>
          <p:grpSp>
            <p:nvGrpSpPr>
              <p:cNvPr id="114" name="Group 61"/>
              <p:cNvGrpSpPr>
                <a:grpSpLocks noChangeAspect="1"/>
              </p:cNvGrpSpPr>
              <p:nvPr/>
            </p:nvGrpSpPr>
            <p:grpSpPr bwMode="auto">
              <a:xfrm rot="380981">
                <a:off x="2593" y="2701"/>
                <a:ext cx="421" cy="1410"/>
                <a:chOff x="3684" y="2436"/>
                <a:chExt cx="525" cy="1758"/>
              </a:xfrm>
            </p:grpSpPr>
            <p:grpSp>
              <p:nvGrpSpPr>
                <p:cNvPr id="128" name="Group 62"/>
                <p:cNvGrpSpPr>
                  <a:grpSpLocks noChangeAspect="1"/>
                </p:cNvGrpSpPr>
                <p:nvPr/>
              </p:nvGrpSpPr>
              <p:grpSpPr bwMode="auto">
                <a:xfrm>
                  <a:off x="3708" y="2436"/>
                  <a:ext cx="501" cy="1705"/>
                  <a:chOff x="3804" y="2505"/>
                  <a:chExt cx="501" cy="1705"/>
                </a:xfrm>
              </p:grpSpPr>
              <p:grpSp>
                <p:nvGrpSpPr>
                  <p:cNvPr id="131" name="Group 6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804" y="2507"/>
                    <a:ext cx="501" cy="1703"/>
                    <a:chOff x="3804" y="2507"/>
                    <a:chExt cx="501" cy="1703"/>
                  </a:xfrm>
                </p:grpSpPr>
                <p:sp>
                  <p:nvSpPr>
                    <p:cNvPr id="133" name="Freeform 6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846" y="2507"/>
                      <a:ext cx="459" cy="1651"/>
                    </a:xfrm>
                    <a:custGeom>
                      <a:avLst/>
                      <a:gdLst>
                        <a:gd name="T0" fmla="*/ 186 w 459"/>
                        <a:gd name="T1" fmla="*/ 25 h 1651"/>
                        <a:gd name="T2" fmla="*/ 312 w 459"/>
                        <a:gd name="T3" fmla="*/ 19 h 1651"/>
                        <a:gd name="T4" fmla="*/ 384 w 459"/>
                        <a:gd name="T5" fmla="*/ 139 h 1651"/>
                        <a:gd name="T6" fmla="*/ 408 w 459"/>
                        <a:gd name="T7" fmla="*/ 601 h 1651"/>
                        <a:gd name="T8" fmla="*/ 78 w 459"/>
                        <a:gd name="T9" fmla="*/ 1045 h 1651"/>
                        <a:gd name="T10" fmla="*/ 0 w 459"/>
                        <a:gd name="T11" fmla="*/ 1651 h 16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9" h="1651">
                          <a:moveTo>
                            <a:pt x="186" y="25"/>
                          </a:moveTo>
                          <a:cubicBezTo>
                            <a:pt x="232" y="12"/>
                            <a:pt x="279" y="0"/>
                            <a:pt x="312" y="19"/>
                          </a:cubicBezTo>
                          <a:cubicBezTo>
                            <a:pt x="345" y="38"/>
                            <a:pt x="368" y="42"/>
                            <a:pt x="384" y="139"/>
                          </a:cubicBezTo>
                          <a:cubicBezTo>
                            <a:pt x="400" y="236"/>
                            <a:pt x="459" y="450"/>
                            <a:pt x="408" y="601"/>
                          </a:cubicBezTo>
                          <a:cubicBezTo>
                            <a:pt x="357" y="752"/>
                            <a:pt x="146" y="870"/>
                            <a:pt x="78" y="1045"/>
                          </a:cubicBezTo>
                          <a:cubicBezTo>
                            <a:pt x="10" y="1220"/>
                            <a:pt x="13" y="1546"/>
                            <a:pt x="0" y="1651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34" name="Freeform 6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838" y="2669"/>
                      <a:ext cx="464" cy="1533"/>
                    </a:xfrm>
                    <a:custGeom>
                      <a:avLst/>
                      <a:gdLst>
                        <a:gd name="T0" fmla="*/ 200 w 464"/>
                        <a:gd name="T1" fmla="*/ 9 h 1533"/>
                        <a:gd name="T2" fmla="*/ 260 w 464"/>
                        <a:gd name="T3" fmla="*/ 9 h 1533"/>
                        <a:gd name="T4" fmla="*/ 344 w 464"/>
                        <a:gd name="T5" fmla="*/ 63 h 1533"/>
                        <a:gd name="T6" fmla="*/ 404 w 464"/>
                        <a:gd name="T7" fmla="*/ 375 h 1533"/>
                        <a:gd name="T8" fmla="*/ 422 w 464"/>
                        <a:gd name="T9" fmla="*/ 561 h 1533"/>
                        <a:gd name="T10" fmla="*/ 152 w 464"/>
                        <a:gd name="T11" fmla="*/ 885 h 1533"/>
                        <a:gd name="T12" fmla="*/ 56 w 464"/>
                        <a:gd name="T13" fmla="*/ 1023 h 1533"/>
                        <a:gd name="T14" fmla="*/ 8 w 464"/>
                        <a:gd name="T15" fmla="*/ 1209 h 1533"/>
                        <a:gd name="T16" fmla="*/ 8 w 464"/>
                        <a:gd name="T17" fmla="*/ 1533 h 1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4" h="1533">
                          <a:moveTo>
                            <a:pt x="200" y="9"/>
                          </a:moveTo>
                          <a:cubicBezTo>
                            <a:pt x="218" y="4"/>
                            <a:pt x="236" y="0"/>
                            <a:pt x="260" y="9"/>
                          </a:cubicBezTo>
                          <a:cubicBezTo>
                            <a:pt x="284" y="18"/>
                            <a:pt x="320" y="2"/>
                            <a:pt x="344" y="63"/>
                          </a:cubicBezTo>
                          <a:cubicBezTo>
                            <a:pt x="368" y="124"/>
                            <a:pt x="391" y="292"/>
                            <a:pt x="404" y="375"/>
                          </a:cubicBezTo>
                          <a:cubicBezTo>
                            <a:pt x="417" y="458"/>
                            <a:pt x="464" y="476"/>
                            <a:pt x="422" y="561"/>
                          </a:cubicBezTo>
                          <a:cubicBezTo>
                            <a:pt x="380" y="646"/>
                            <a:pt x="213" y="808"/>
                            <a:pt x="152" y="885"/>
                          </a:cubicBezTo>
                          <a:cubicBezTo>
                            <a:pt x="91" y="962"/>
                            <a:pt x="80" y="969"/>
                            <a:pt x="56" y="1023"/>
                          </a:cubicBezTo>
                          <a:cubicBezTo>
                            <a:pt x="32" y="1077"/>
                            <a:pt x="16" y="1124"/>
                            <a:pt x="8" y="1209"/>
                          </a:cubicBezTo>
                          <a:cubicBezTo>
                            <a:pt x="0" y="1294"/>
                            <a:pt x="4" y="1413"/>
                            <a:pt x="8" y="1533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35" name="Freeform 6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833" y="2749"/>
                      <a:ext cx="434" cy="1461"/>
                    </a:xfrm>
                    <a:custGeom>
                      <a:avLst/>
                      <a:gdLst>
                        <a:gd name="T0" fmla="*/ 205 w 434"/>
                        <a:gd name="T1" fmla="*/ 15 h 1461"/>
                        <a:gd name="T2" fmla="*/ 289 w 434"/>
                        <a:gd name="T3" fmla="*/ 15 h 1461"/>
                        <a:gd name="T4" fmla="*/ 385 w 434"/>
                        <a:gd name="T5" fmla="*/ 105 h 1461"/>
                        <a:gd name="T6" fmla="*/ 421 w 434"/>
                        <a:gd name="T7" fmla="*/ 345 h 1461"/>
                        <a:gd name="T8" fmla="*/ 427 w 434"/>
                        <a:gd name="T9" fmla="*/ 531 h 1461"/>
                        <a:gd name="T10" fmla="*/ 379 w 434"/>
                        <a:gd name="T11" fmla="*/ 687 h 1461"/>
                        <a:gd name="T12" fmla="*/ 163 w 434"/>
                        <a:gd name="T13" fmla="*/ 921 h 1461"/>
                        <a:gd name="T14" fmla="*/ 25 w 434"/>
                        <a:gd name="T15" fmla="*/ 1161 h 1461"/>
                        <a:gd name="T16" fmla="*/ 13 w 434"/>
                        <a:gd name="T17" fmla="*/ 1461 h 14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34" h="1461">
                          <a:moveTo>
                            <a:pt x="205" y="15"/>
                          </a:moveTo>
                          <a:cubicBezTo>
                            <a:pt x="232" y="7"/>
                            <a:pt x="259" y="0"/>
                            <a:pt x="289" y="15"/>
                          </a:cubicBezTo>
                          <a:cubicBezTo>
                            <a:pt x="319" y="30"/>
                            <a:pt x="363" y="50"/>
                            <a:pt x="385" y="105"/>
                          </a:cubicBezTo>
                          <a:cubicBezTo>
                            <a:pt x="407" y="160"/>
                            <a:pt x="414" y="274"/>
                            <a:pt x="421" y="345"/>
                          </a:cubicBezTo>
                          <a:cubicBezTo>
                            <a:pt x="428" y="416"/>
                            <a:pt x="434" y="474"/>
                            <a:pt x="427" y="531"/>
                          </a:cubicBezTo>
                          <a:cubicBezTo>
                            <a:pt x="420" y="588"/>
                            <a:pt x="423" y="622"/>
                            <a:pt x="379" y="687"/>
                          </a:cubicBezTo>
                          <a:cubicBezTo>
                            <a:pt x="335" y="752"/>
                            <a:pt x="222" y="842"/>
                            <a:pt x="163" y="921"/>
                          </a:cubicBezTo>
                          <a:cubicBezTo>
                            <a:pt x="104" y="1000"/>
                            <a:pt x="50" y="1071"/>
                            <a:pt x="25" y="1161"/>
                          </a:cubicBezTo>
                          <a:cubicBezTo>
                            <a:pt x="0" y="1251"/>
                            <a:pt x="6" y="1356"/>
                            <a:pt x="13" y="1461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36" name="Freeform 6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804" y="2905"/>
                      <a:ext cx="463" cy="1301"/>
                    </a:xfrm>
                    <a:custGeom>
                      <a:avLst/>
                      <a:gdLst>
                        <a:gd name="T0" fmla="*/ 210 w 409"/>
                        <a:gd name="T1" fmla="*/ 5 h 1313"/>
                        <a:gd name="T2" fmla="*/ 276 w 409"/>
                        <a:gd name="T3" fmla="*/ 5 h 1313"/>
                        <a:gd name="T4" fmla="*/ 330 w 409"/>
                        <a:gd name="T5" fmla="*/ 35 h 1313"/>
                        <a:gd name="T6" fmla="*/ 390 w 409"/>
                        <a:gd name="T7" fmla="*/ 209 h 1313"/>
                        <a:gd name="T8" fmla="*/ 408 w 409"/>
                        <a:gd name="T9" fmla="*/ 401 h 1313"/>
                        <a:gd name="T10" fmla="*/ 396 w 409"/>
                        <a:gd name="T11" fmla="*/ 593 h 1313"/>
                        <a:gd name="T12" fmla="*/ 342 w 409"/>
                        <a:gd name="T13" fmla="*/ 689 h 1313"/>
                        <a:gd name="T14" fmla="*/ 54 w 409"/>
                        <a:gd name="T15" fmla="*/ 1007 h 1313"/>
                        <a:gd name="T16" fmla="*/ 18 w 409"/>
                        <a:gd name="T17" fmla="*/ 1121 h 1313"/>
                        <a:gd name="T18" fmla="*/ 6 w 409"/>
                        <a:gd name="T19" fmla="*/ 1253 h 1313"/>
                        <a:gd name="T20" fmla="*/ 0 w 409"/>
                        <a:gd name="T21" fmla="*/ 1313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09" h="1313">
                          <a:moveTo>
                            <a:pt x="210" y="5"/>
                          </a:moveTo>
                          <a:cubicBezTo>
                            <a:pt x="233" y="2"/>
                            <a:pt x="256" y="0"/>
                            <a:pt x="276" y="5"/>
                          </a:cubicBezTo>
                          <a:cubicBezTo>
                            <a:pt x="296" y="10"/>
                            <a:pt x="311" y="1"/>
                            <a:pt x="330" y="35"/>
                          </a:cubicBezTo>
                          <a:cubicBezTo>
                            <a:pt x="349" y="69"/>
                            <a:pt x="377" y="148"/>
                            <a:pt x="390" y="209"/>
                          </a:cubicBezTo>
                          <a:cubicBezTo>
                            <a:pt x="403" y="270"/>
                            <a:pt x="407" y="337"/>
                            <a:pt x="408" y="401"/>
                          </a:cubicBezTo>
                          <a:cubicBezTo>
                            <a:pt x="409" y="465"/>
                            <a:pt x="407" y="545"/>
                            <a:pt x="396" y="593"/>
                          </a:cubicBezTo>
                          <a:cubicBezTo>
                            <a:pt x="385" y="641"/>
                            <a:pt x="399" y="620"/>
                            <a:pt x="342" y="689"/>
                          </a:cubicBezTo>
                          <a:cubicBezTo>
                            <a:pt x="285" y="758"/>
                            <a:pt x="108" y="935"/>
                            <a:pt x="54" y="1007"/>
                          </a:cubicBezTo>
                          <a:cubicBezTo>
                            <a:pt x="0" y="1079"/>
                            <a:pt x="26" y="1080"/>
                            <a:pt x="18" y="1121"/>
                          </a:cubicBezTo>
                          <a:cubicBezTo>
                            <a:pt x="10" y="1162"/>
                            <a:pt x="9" y="1221"/>
                            <a:pt x="6" y="1253"/>
                          </a:cubicBezTo>
                          <a:cubicBezTo>
                            <a:pt x="3" y="1285"/>
                            <a:pt x="1" y="1299"/>
                            <a:pt x="0" y="1313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132" name="Freeform 68"/>
                  <p:cNvSpPr>
                    <a:spLocks noChangeAspect="1"/>
                  </p:cNvSpPr>
                  <p:nvPr/>
                </p:nvSpPr>
                <p:spPr bwMode="auto">
                  <a:xfrm>
                    <a:off x="3880" y="2505"/>
                    <a:ext cx="384" cy="1414"/>
                  </a:xfrm>
                  <a:custGeom>
                    <a:avLst/>
                    <a:gdLst>
                      <a:gd name="T0" fmla="*/ 162 w 402"/>
                      <a:gd name="T1" fmla="*/ 12 h 1440"/>
                      <a:gd name="T2" fmla="*/ 288 w 402"/>
                      <a:gd name="T3" fmla="*/ 0 h 1440"/>
                      <a:gd name="T4" fmla="*/ 354 w 402"/>
                      <a:gd name="T5" fmla="*/ 60 h 1440"/>
                      <a:gd name="T6" fmla="*/ 402 w 402"/>
                      <a:gd name="T7" fmla="*/ 360 h 1440"/>
                      <a:gd name="T8" fmla="*/ 402 w 402"/>
                      <a:gd name="T9" fmla="*/ 564 h 1440"/>
                      <a:gd name="T10" fmla="*/ 402 w 402"/>
                      <a:gd name="T11" fmla="*/ 612 h 1440"/>
                      <a:gd name="T12" fmla="*/ 378 w 402"/>
                      <a:gd name="T13" fmla="*/ 978 h 1440"/>
                      <a:gd name="T14" fmla="*/ 348 w 402"/>
                      <a:gd name="T15" fmla="*/ 1056 h 1440"/>
                      <a:gd name="T16" fmla="*/ 0 w 402"/>
                      <a:gd name="T17" fmla="*/ 1440 h 1440"/>
                      <a:gd name="T18" fmla="*/ 0 w 402"/>
                      <a:gd name="T19" fmla="*/ 1242 h 1440"/>
                      <a:gd name="T20" fmla="*/ 48 w 402"/>
                      <a:gd name="T21" fmla="*/ 1038 h 1440"/>
                      <a:gd name="T22" fmla="*/ 168 w 402"/>
                      <a:gd name="T23" fmla="*/ 864 h 1440"/>
                      <a:gd name="T24" fmla="*/ 366 w 402"/>
                      <a:gd name="T25" fmla="*/ 642 h 1440"/>
                      <a:gd name="T26" fmla="*/ 354 w 402"/>
                      <a:gd name="T27" fmla="*/ 480 h 1440"/>
                      <a:gd name="T28" fmla="*/ 300 w 402"/>
                      <a:gd name="T29" fmla="*/ 402 h 1440"/>
                      <a:gd name="T30" fmla="*/ 168 w 402"/>
                      <a:gd name="T31" fmla="*/ 396 h 1440"/>
                      <a:gd name="T32" fmla="*/ 162 w 402"/>
                      <a:gd name="T33" fmla="*/ 12 h 1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02" h="1440">
                        <a:moveTo>
                          <a:pt x="162" y="12"/>
                        </a:moveTo>
                        <a:lnTo>
                          <a:pt x="288" y="0"/>
                        </a:lnTo>
                        <a:lnTo>
                          <a:pt x="354" y="60"/>
                        </a:lnTo>
                        <a:lnTo>
                          <a:pt x="402" y="360"/>
                        </a:lnTo>
                        <a:lnTo>
                          <a:pt x="402" y="564"/>
                        </a:lnTo>
                        <a:lnTo>
                          <a:pt x="402" y="612"/>
                        </a:lnTo>
                        <a:lnTo>
                          <a:pt x="378" y="978"/>
                        </a:lnTo>
                        <a:lnTo>
                          <a:pt x="348" y="1056"/>
                        </a:lnTo>
                        <a:lnTo>
                          <a:pt x="0" y="1440"/>
                        </a:lnTo>
                        <a:lnTo>
                          <a:pt x="0" y="1242"/>
                        </a:lnTo>
                        <a:lnTo>
                          <a:pt x="48" y="1038"/>
                        </a:lnTo>
                        <a:lnTo>
                          <a:pt x="168" y="864"/>
                        </a:lnTo>
                        <a:lnTo>
                          <a:pt x="366" y="642"/>
                        </a:lnTo>
                        <a:lnTo>
                          <a:pt x="354" y="480"/>
                        </a:lnTo>
                        <a:lnTo>
                          <a:pt x="300" y="402"/>
                        </a:lnTo>
                        <a:lnTo>
                          <a:pt x="168" y="396"/>
                        </a:lnTo>
                        <a:lnTo>
                          <a:pt x="162" y="12"/>
                        </a:lnTo>
                        <a:close/>
                      </a:path>
                    </a:pathLst>
                  </a:custGeom>
                  <a:solidFill>
                    <a:srgbClr val="FFE67D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29" name="Freeform 69"/>
                <p:cNvSpPr>
                  <a:spLocks noChangeAspect="1"/>
                </p:cNvSpPr>
                <p:nvPr/>
              </p:nvSpPr>
              <p:spPr bwMode="auto">
                <a:xfrm rot="1364666">
                  <a:off x="3684" y="4038"/>
                  <a:ext cx="111" cy="144"/>
                </a:xfrm>
                <a:custGeom>
                  <a:avLst/>
                  <a:gdLst>
                    <a:gd name="T0" fmla="*/ 0 w 78"/>
                    <a:gd name="T1" fmla="*/ 0 h 126"/>
                    <a:gd name="T2" fmla="*/ 18 w 78"/>
                    <a:gd name="T3" fmla="*/ 84 h 126"/>
                    <a:gd name="T4" fmla="*/ 78 w 78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126">
                      <a:moveTo>
                        <a:pt x="0" y="0"/>
                      </a:moveTo>
                      <a:cubicBezTo>
                        <a:pt x="2" y="31"/>
                        <a:pt x="5" y="63"/>
                        <a:pt x="18" y="84"/>
                      </a:cubicBezTo>
                      <a:cubicBezTo>
                        <a:pt x="31" y="105"/>
                        <a:pt x="67" y="119"/>
                        <a:pt x="78" y="126"/>
                      </a:cubicBezTo>
                    </a:path>
                  </a:pathLst>
                </a:custGeom>
                <a:noFill/>
                <a:ln w="63500">
                  <a:solidFill>
                    <a:srgbClr val="FFE67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30" name="Freeform 70"/>
                <p:cNvSpPr>
                  <a:spLocks noChangeAspect="1"/>
                </p:cNvSpPr>
                <p:nvPr/>
              </p:nvSpPr>
              <p:spPr bwMode="auto">
                <a:xfrm>
                  <a:off x="3756" y="4068"/>
                  <a:ext cx="78" cy="126"/>
                </a:xfrm>
                <a:custGeom>
                  <a:avLst/>
                  <a:gdLst>
                    <a:gd name="T0" fmla="*/ 0 w 78"/>
                    <a:gd name="T1" fmla="*/ 0 h 126"/>
                    <a:gd name="T2" fmla="*/ 18 w 78"/>
                    <a:gd name="T3" fmla="*/ 84 h 126"/>
                    <a:gd name="T4" fmla="*/ 78 w 78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126">
                      <a:moveTo>
                        <a:pt x="0" y="0"/>
                      </a:moveTo>
                      <a:cubicBezTo>
                        <a:pt x="2" y="31"/>
                        <a:pt x="5" y="63"/>
                        <a:pt x="18" y="84"/>
                      </a:cubicBezTo>
                      <a:cubicBezTo>
                        <a:pt x="31" y="105"/>
                        <a:pt x="67" y="119"/>
                        <a:pt x="78" y="126"/>
                      </a:cubicBezTo>
                    </a:path>
                  </a:pathLst>
                </a:custGeom>
                <a:noFill/>
                <a:ln w="63500">
                  <a:solidFill>
                    <a:srgbClr val="FFE67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15" name="Group 71"/>
              <p:cNvGrpSpPr>
                <a:grpSpLocks noChangeAspect="1"/>
              </p:cNvGrpSpPr>
              <p:nvPr/>
            </p:nvGrpSpPr>
            <p:grpSpPr bwMode="auto">
              <a:xfrm rot="-1171550">
                <a:off x="3162" y="2689"/>
                <a:ext cx="376" cy="1407"/>
                <a:chOff x="4821" y="2431"/>
                <a:chExt cx="468" cy="1754"/>
              </a:xfrm>
            </p:grpSpPr>
            <p:grpSp>
              <p:nvGrpSpPr>
                <p:cNvPr id="119" name="Group 72"/>
                <p:cNvGrpSpPr>
                  <a:grpSpLocks noChangeAspect="1"/>
                </p:cNvGrpSpPr>
                <p:nvPr/>
              </p:nvGrpSpPr>
              <p:grpSpPr bwMode="auto">
                <a:xfrm rot="-233938">
                  <a:off x="4821" y="2431"/>
                  <a:ext cx="468" cy="1703"/>
                  <a:chOff x="5221" y="2479"/>
                  <a:chExt cx="468" cy="1703"/>
                </a:xfrm>
              </p:grpSpPr>
              <p:grpSp>
                <p:nvGrpSpPr>
                  <p:cNvPr id="122" name="Group 7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221" y="2479"/>
                    <a:ext cx="468" cy="1703"/>
                    <a:chOff x="5221" y="2479"/>
                    <a:chExt cx="468" cy="1703"/>
                  </a:xfrm>
                </p:grpSpPr>
                <p:sp>
                  <p:nvSpPr>
                    <p:cNvPr id="124" name="Freeform 74"/>
                    <p:cNvSpPr>
                      <a:spLocks noChangeAspect="1"/>
                    </p:cNvSpPr>
                    <p:nvPr/>
                  </p:nvSpPr>
                  <p:spPr bwMode="auto">
                    <a:xfrm rot="507131" flipH="1">
                      <a:off x="5223" y="2479"/>
                      <a:ext cx="459" cy="1651"/>
                    </a:xfrm>
                    <a:custGeom>
                      <a:avLst/>
                      <a:gdLst>
                        <a:gd name="T0" fmla="*/ 186 w 459"/>
                        <a:gd name="T1" fmla="*/ 25 h 1651"/>
                        <a:gd name="T2" fmla="*/ 312 w 459"/>
                        <a:gd name="T3" fmla="*/ 19 h 1651"/>
                        <a:gd name="T4" fmla="*/ 384 w 459"/>
                        <a:gd name="T5" fmla="*/ 139 h 1651"/>
                        <a:gd name="T6" fmla="*/ 408 w 459"/>
                        <a:gd name="T7" fmla="*/ 601 h 1651"/>
                        <a:gd name="T8" fmla="*/ 78 w 459"/>
                        <a:gd name="T9" fmla="*/ 1045 h 1651"/>
                        <a:gd name="T10" fmla="*/ 0 w 459"/>
                        <a:gd name="T11" fmla="*/ 1651 h 16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9" h="1651">
                          <a:moveTo>
                            <a:pt x="186" y="25"/>
                          </a:moveTo>
                          <a:cubicBezTo>
                            <a:pt x="232" y="12"/>
                            <a:pt x="279" y="0"/>
                            <a:pt x="312" y="19"/>
                          </a:cubicBezTo>
                          <a:cubicBezTo>
                            <a:pt x="345" y="38"/>
                            <a:pt x="368" y="42"/>
                            <a:pt x="384" y="139"/>
                          </a:cubicBezTo>
                          <a:cubicBezTo>
                            <a:pt x="400" y="236"/>
                            <a:pt x="459" y="450"/>
                            <a:pt x="408" y="601"/>
                          </a:cubicBezTo>
                          <a:cubicBezTo>
                            <a:pt x="357" y="752"/>
                            <a:pt x="146" y="870"/>
                            <a:pt x="78" y="1045"/>
                          </a:cubicBezTo>
                          <a:cubicBezTo>
                            <a:pt x="10" y="1220"/>
                            <a:pt x="13" y="1546"/>
                            <a:pt x="0" y="1651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25" name="Freeform 75"/>
                    <p:cNvSpPr>
                      <a:spLocks noChangeAspect="1"/>
                    </p:cNvSpPr>
                    <p:nvPr/>
                  </p:nvSpPr>
                  <p:spPr bwMode="auto">
                    <a:xfrm rot="507131" flipH="1">
                      <a:off x="5221" y="2639"/>
                      <a:ext cx="464" cy="1533"/>
                    </a:xfrm>
                    <a:custGeom>
                      <a:avLst/>
                      <a:gdLst>
                        <a:gd name="T0" fmla="*/ 200 w 464"/>
                        <a:gd name="T1" fmla="*/ 9 h 1533"/>
                        <a:gd name="T2" fmla="*/ 260 w 464"/>
                        <a:gd name="T3" fmla="*/ 9 h 1533"/>
                        <a:gd name="T4" fmla="*/ 344 w 464"/>
                        <a:gd name="T5" fmla="*/ 63 h 1533"/>
                        <a:gd name="T6" fmla="*/ 404 w 464"/>
                        <a:gd name="T7" fmla="*/ 375 h 1533"/>
                        <a:gd name="T8" fmla="*/ 422 w 464"/>
                        <a:gd name="T9" fmla="*/ 561 h 1533"/>
                        <a:gd name="T10" fmla="*/ 152 w 464"/>
                        <a:gd name="T11" fmla="*/ 885 h 1533"/>
                        <a:gd name="T12" fmla="*/ 56 w 464"/>
                        <a:gd name="T13" fmla="*/ 1023 h 1533"/>
                        <a:gd name="T14" fmla="*/ 8 w 464"/>
                        <a:gd name="T15" fmla="*/ 1209 h 1533"/>
                        <a:gd name="T16" fmla="*/ 8 w 464"/>
                        <a:gd name="T17" fmla="*/ 1533 h 1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4" h="1533">
                          <a:moveTo>
                            <a:pt x="200" y="9"/>
                          </a:moveTo>
                          <a:cubicBezTo>
                            <a:pt x="218" y="4"/>
                            <a:pt x="236" y="0"/>
                            <a:pt x="260" y="9"/>
                          </a:cubicBezTo>
                          <a:cubicBezTo>
                            <a:pt x="284" y="18"/>
                            <a:pt x="320" y="2"/>
                            <a:pt x="344" y="63"/>
                          </a:cubicBezTo>
                          <a:cubicBezTo>
                            <a:pt x="368" y="124"/>
                            <a:pt x="391" y="292"/>
                            <a:pt x="404" y="375"/>
                          </a:cubicBezTo>
                          <a:cubicBezTo>
                            <a:pt x="417" y="458"/>
                            <a:pt x="464" y="476"/>
                            <a:pt x="422" y="561"/>
                          </a:cubicBezTo>
                          <a:cubicBezTo>
                            <a:pt x="380" y="646"/>
                            <a:pt x="213" y="808"/>
                            <a:pt x="152" y="885"/>
                          </a:cubicBezTo>
                          <a:cubicBezTo>
                            <a:pt x="91" y="962"/>
                            <a:pt x="80" y="969"/>
                            <a:pt x="56" y="1023"/>
                          </a:cubicBezTo>
                          <a:cubicBezTo>
                            <a:pt x="32" y="1077"/>
                            <a:pt x="16" y="1124"/>
                            <a:pt x="8" y="1209"/>
                          </a:cubicBezTo>
                          <a:cubicBezTo>
                            <a:pt x="0" y="1294"/>
                            <a:pt x="4" y="1413"/>
                            <a:pt x="8" y="1533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26" name="Freeform 76"/>
                    <p:cNvSpPr>
                      <a:spLocks noChangeAspect="1"/>
                    </p:cNvSpPr>
                    <p:nvPr/>
                  </p:nvSpPr>
                  <p:spPr bwMode="auto">
                    <a:xfrm rot="507131" flipH="1">
                      <a:off x="5237" y="2715"/>
                      <a:ext cx="434" cy="1461"/>
                    </a:xfrm>
                    <a:custGeom>
                      <a:avLst/>
                      <a:gdLst>
                        <a:gd name="T0" fmla="*/ 205 w 434"/>
                        <a:gd name="T1" fmla="*/ 15 h 1461"/>
                        <a:gd name="T2" fmla="*/ 289 w 434"/>
                        <a:gd name="T3" fmla="*/ 15 h 1461"/>
                        <a:gd name="T4" fmla="*/ 385 w 434"/>
                        <a:gd name="T5" fmla="*/ 105 h 1461"/>
                        <a:gd name="T6" fmla="*/ 421 w 434"/>
                        <a:gd name="T7" fmla="*/ 345 h 1461"/>
                        <a:gd name="T8" fmla="*/ 427 w 434"/>
                        <a:gd name="T9" fmla="*/ 531 h 1461"/>
                        <a:gd name="T10" fmla="*/ 379 w 434"/>
                        <a:gd name="T11" fmla="*/ 687 h 1461"/>
                        <a:gd name="T12" fmla="*/ 163 w 434"/>
                        <a:gd name="T13" fmla="*/ 921 h 1461"/>
                        <a:gd name="T14" fmla="*/ 25 w 434"/>
                        <a:gd name="T15" fmla="*/ 1161 h 1461"/>
                        <a:gd name="T16" fmla="*/ 13 w 434"/>
                        <a:gd name="T17" fmla="*/ 1461 h 14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34" h="1461">
                          <a:moveTo>
                            <a:pt x="205" y="15"/>
                          </a:moveTo>
                          <a:cubicBezTo>
                            <a:pt x="232" y="7"/>
                            <a:pt x="259" y="0"/>
                            <a:pt x="289" y="15"/>
                          </a:cubicBezTo>
                          <a:cubicBezTo>
                            <a:pt x="319" y="30"/>
                            <a:pt x="363" y="50"/>
                            <a:pt x="385" y="105"/>
                          </a:cubicBezTo>
                          <a:cubicBezTo>
                            <a:pt x="407" y="160"/>
                            <a:pt x="414" y="274"/>
                            <a:pt x="421" y="345"/>
                          </a:cubicBezTo>
                          <a:cubicBezTo>
                            <a:pt x="428" y="416"/>
                            <a:pt x="434" y="474"/>
                            <a:pt x="427" y="531"/>
                          </a:cubicBezTo>
                          <a:cubicBezTo>
                            <a:pt x="420" y="588"/>
                            <a:pt x="423" y="622"/>
                            <a:pt x="379" y="687"/>
                          </a:cubicBezTo>
                          <a:cubicBezTo>
                            <a:pt x="335" y="752"/>
                            <a:pt x="222" y="842"/>
                            <a:pt x="163" y="921"/>
                          </a:cubicBezTo>
                          <a:cubicBezTo>
                            <a:pt x="104" y="1000"/>
                            <a:pt x="50" y="1071"/>
                            <a:pt x="25" y="1161"/>
                          </a:cubicBezTo>
                          <a:cubicBezTo>
                            <a:pt x="0" y="1251"/>
                            <a:pt x="6" y="1356"/>
                            <a:pt x="13" y="1461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27" name="Freeform 77"/>
                    <p:cNvSpPr>
                      <a:spLocks noChangeAspect="1"/>
                    </p:cNvSpPr>
                    <p:nvPr/>
                  </p:nvSpPr>
                  <p:spPr bwMode="auto">
                    <a:xfrm rot="507131" flipH="1">
                      <a:off x="5226" y="2869"/>
                      <a:ext cx="463" cy="1313"/>
                    </a:xfrm>
                    <a:custGeom>
                      <a:avLst/>
                      <a:gdLst>
                        <a:gd name="T0" fmla="*/ 210 w 409"/>
                        <a:gd name="T1" fmla="*/ 5 h 1313"/>
                        <a:gd name="T2" fmla="*/ 276 w 409"/>
                        <a:gd name="T3" fmla="*/ 5 h 1313"/>
                        <a:gd name="T4" fmla="*/ 330 w 409"/>
                        <a:gd name="T5" fmla="*/ 35 h 1313"/>
                        <a:gd name="T6" fmla="*/ 390 w 409"/>
                        <a:gd name="T7" fmla="*/ 209 h 1313"/>
                        <a:gd name="T8" fmla="*/ 408 w 409"/>
                        <a:gd name="T9" fmla="*/ 401 h 1313"/>
                        <a:gd name="T10" fmla="*/ 396 w 409"/>
                        <a:gd name="T11" fmla="*/ 593 h 1313"/>
                        <a:gd name="T12" fmla="*/ 342 w 409"/>
                        <a:gd name="T13" fmla="*/ 689 h 1313"/>
                        <a:gd name="T14" fmla="*/ 54 w 409"/>
                        <a:gd name="T15" fmla="*/ 1007 h 1313"/>
                        <a:gd name="T16" fmla="*/ 18 w 409"/>
                        <a:gd name="T17" fmla="*/ 1121 h 1313"/>
                        <a:gd name="T18" fmla="*/ 6 w 409"/>
                        <a:gd name="T19" fmla="*/ 1253 h 1313"/>
                        <a:gd name="T20" fmla="*/ 0 w 409"/>
                        <a:gd name="T21" fmla="*/ 1313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09" h="1313">
                          <a:moveTo>
                            <a:pt x="210" y="5"/>
                          </a:moveTo>
                          <a:cubicBezTo>
                            <a:pt x="233" y="2"/>
                            <a:pt x="256" y="0"/>
                            <a:pt x="276" y="5"/>
                          </a:cubicBezTo>
                          <a:cubicBezTo>
                            <a:pt x="296" y="10"/>
                            <a:pt x="311" y="1"/>
                            <a:pt x="330" y="35"/>
                          </a:cubicBezTo>
                          <a:cubicBezTo>
                            <a:pt x="349" y="69"/>
                            <a:pt x="377" y="148"/>
                            <a:pt x="390" y="209"/>
                          </a:cubicBezTo>
                          <a:cubicBezTo>
                            <a:pt x="403" y="270"/>
                            <a:pt x="407" y="337"/>
                            <a:pt x="408" y="401"/>
                          </a:cubicBezTo>
                          <a:cubicBezTo>
                            <a:pt x="409" y="465"/>
                            <a:pt x="407" y="545"/>
                            <a:pt x="396" y="593"/>
                          </a:cubicBezTo>
                          <a:cubicBezTo>
                            <a:pt x="385" y="641"/>
                            <a:pt x="399" y="620"/>
                            <a:pt x="342" y="689"/>
                          </a:cubicBezTo>
                          <a:cubicBezTo>
                            <a:pt x="285" y="758"/>
                            <a:pt x="108" y="935"/>
                            <a:pt x="54" y="1007"/>
                          </a:cubicBezTo>
                          <a:cubicBezTo>
                            <a:pt x="0" y="1079"/>
                            <a:pt x="26" y="1080"/>
                            <a:pt x="18" y="1121"/>
                          </a:cubicBezTo>
                          <a:cubicBezTo>
                            <a:pt x="10" y="1162"/>
                            <a:pt x="9" y="1221"/>
                            <a:pt x="6" y="1253"/>
                          </a:cubicBezTo>
                          <a:cubicBezTo>
                            <a:pt x="3" y="1285"/>
                            <a:pt x="1" y="1299"/>
                            <a:pt x="0" y="1313"/>
                          </a:cubicBezTo>
                        </a:path>
                      </a:pathLst>
                    </a:custGeom>
                    <a:noFill/>
                    <a:ln w="63500">
                      <a:solidFill>
                        <a:srgbClr val="FFE67D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123" name="Freeform 78"/>
                  <p:cNvSpPr>
                    <a:spLocks noChangeAspect="1"/>
                  </p:cNvSpPr>
                  <p:nvPr/>
                </p:nvSpPr>
                <p:spPr bwMode="auto">
                  <a:xfrm rot="473798" flipH="1">
                    <a:off x="5281" y="2488"/>
                    <a:ext cx="397" cy="1440"/>
                  </a:xfrm>
                  <a:custGeom>
                    <a:avLst/>
                    <a:gdLst>
                      <a:gd name="T0" fmla="*/ 162 w 402"/>
                      <a:gd name="T1" fmla="*/ 12 h 1440"/>
                      <a:gd name="T2" fmla="*/ 288 w 402"/>
                      <a:gd name="T3" fmla="*/ 0 h 1440"/>
                      <a:gd name="T4" fmla="*/ 354 w 402"/>
                      <a:gd name="T5" fmla="*/ 60 h 1440"/>
                      <a:gd name="T6" fmla="*/ 402 w 402"/>
                      <a:gd name="T7" fmla="*/ 360 h 1440"/>
                      <a:gd name="T8" fmla="*/ 402 w 402"/>
                      <a:gd name="T9" fmla="*/ 564 h 1440"/>
                      <a:gd name="T10" fmla="*/ 402 w 402"/>
                      <a:gd name="T11" fmla="*/ 612 h 1440"/>
                      <a:gd name="T12" fmla="*/ 378 w 402"/>
                      <a:gd name="T13" fmla="*/ 978 h 1440"/>
                      <a:gd name="T14" fmla="*/ 348 w 402"/>
                      <a:gd name="T15" fmla="*/ 1056 h 1440"/>
                      <a:gd name="T16" fmla="*/ 0 w 402"/>
                      <a:gd name="T17" fmla="*/ 1440 h 1440"/>
                      <a:gd name="T18" fmla="*/ 0 w 402"/>
                      <a:gd name="T19" fmla="*/ 1242 h 1440"/>
                      <a:gd name="T20" fmla="*/ 48 w 402"/>
                      <a:gd name="T21" fmla="*/ 1038 h 1440"/>
                      <a:gd name="T22" fmla="*/ 168 w 402"/>
                      <a:gd name="T23" fmla="*/ 864 h 1440"/>
                      <a:gd name="T24" fmla="*/ 366 w 402"/>
                      <a:gd name="T25" fmla="*/ 642 h 1440"/>
                      <a:gd name="T26" fmla="*/ 354 w 402"/>
                      <a:gd name="T27" fmla="*/ 480 h 1440"/>
                      <a:gd name="T28" fmla="*/ 300 w 402"/>
                      <a:gd name="T29" fmla="*/ 402 h 1440"/>
                      <a:gd name="T30" fmla="*/ 168 w 402"/>
                      <a:gd name="T31" fmla="*/ 396 h 1440"/>
                      <a:gd name="T32" fmla="*/ 162 w 402"/>
                      <a:gd name="T33" fmla="*/ 12 h 1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02" h="1440">
                        <a:moveTo>
                          <a:pt x="162" y="12"/>
                        </a:moveTo>
                        <a:lnTo>
                          <a:pt x="288" y="0"/>
                        </a:lnTo>
                        <a:lnTo>
                          <a:pt x="354" y="60"/>
                        </a:lnTo>
                        <a:lnTo>
                          <a:pt x="402" y="360"/>
                        </a:lnTo>
                        <a:lnTo>
                          <a:pt x="402" y="564"/>
                        </a:lnTo>
                        <a:lnTo>
                          <a:pt x="402" y="612"/>
                        </a:lnTo>
                        <a:lnTo>
                          <a:pt x="378" y="978"/>
                        </a:lnTo>
                        <a:lnTo>
                          <a:pt x="348" y="1056"/>
                        </a:lnTo>
                        <a:lnTo>
                          <a:pt x="0" y="1440"/>
                        </a:lnTo>
                        <a:lnTo>
                          <a:pt x="0" y="1242"/>
                        </a:lnTo>
                        <a:lnTo>
                          <a:pt x="48" y="1038"/>
                        </a:lnTo>
                        <a:lnTo>
                          <a:pt x="168" y="864"/>
                        </a:lnTo>
                        <a:lnTo>
                          <a:pt x="366" y="642"/>
                        </a:lnTo>
                        <a:lnTo>
                          <a:pt x="354" y="480"/>
                        </a:lnTo>
                        <a:lnTo>
                          <a:pt x="300" y="402"/>
                        </a:lnTo>
                        <a:lnTo>
                          <a:pt x="168" y="396"/>
                        </a:lnTo>
                        <a:lnTo>
                          <a:pt x="162" y="12"/>
                        </a:lnTo>
                        <a:close/>
                      </a:path>
                    </a:pathLst>
                  </a:custGeom>
                  <a:solidFill>
                    <a:srgbClr val="FFE67D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20" name="Freeform 79"/>
                <p:cNvSpPr>
                  <a:spLocks noChangeAspect="1"/>
                </p:cNvSpPr>
                <p:nvPr/>
              </p:nvSpPr>
              <p:spPr bwMode="auto">
                <a:xfrm rot="-6062276">
                  <a:off x="5112" y="4055"/>
                  <a:ext cx="111" cy="129"/>
                </a:xfrm>
                <a:custGeom>
                  <a:avLst/>
                  <a:gdLst>
                    <a:gd name="T0" fmla="*/ 0 w 78"/>
                    <a:gd name="T1" fmla="*/ 0 h 126"/>
                    <a:gd name="T2" fmla="*/ 18 w 78"/>
                    <a:gd name="T3" fmla="*/ 84 h 126"/>
                    <a:gd name="T4" fmla="*/ 78 w 78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126">
                      <a:moveTo>
                        <a:pt x="0" y="0"/>
                      </a:moveTo>
                      <a:cubicBezTo>
                        <a:pt x="2" y="31"/>
                        <a:pt x="5" y="63"/>
                        <a:pt x="18" y="84"/>
                      </a:cubicBezTo>
                      <a:cubicBezTo>
                        <a:pt x="31" y="105"/>
                        <a:pt x="67" y="119"/>
                        <a:pt x="78" y="126"/>
                      </a:cubicBezTo>
                    </a:path>
                  </a:pathLst>
                </a:custGeom>
                <a:noFill/>
                <a:ln w="63500">
                  <a:solidFill>
                    <a:srgbClr val="FFE67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21" name="Freeform 80"/>
                <p:cNvSpPr>
                  <a:spLocks noChangeAspect="1"/>
                </p:cNvSpPr>
                <p:nvPr/>
              </p:nvSpPr>
              <p:spPr bwMode="auto">
                <a:xfrm rot="-6963004">
                  <a:off x="5175" y="4096"/>
                  <a:ext cx="99" cy="79"/>
                </a:xfrm>
                <a:custGeom>
                  <a:avLst/>
                  <a:gdLst>
                    <a:gd name="T0" fmla="*/ 0 w 78"/>
                    <a:gd name="T1" fmla="*/ 0 h 126"/>
                    <a:gd name="T2" fmla="*/ 18 w 78"/>
                    <a:gd name="T3" fmla="*/ 84 h 126"/>
                    <a:gd name="T4" fmla="*/ 78 w 78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126">
                      <a:moveTo>
                        <a:pt x="0" y="0"/>
                      </a:moveTo>
                      <a:cubicBezTo>
                        <a:pt x="2" y="31"/>
                        <a:pt x="5" y="63"/>
                        <a:pt x="18" y="84"/>
                      </a:cubicBezTo>
                      <a:cubicBezTo>
                        <a:pt x="31" y="105"/>
                        <a:pt x="67" y="119"/>
                        <a:pt x="78" y="126"/>
                      </a:cubicBezTo>
                    </a:path>
                  </a:pathLst>
                </a:custGeom>
                <a:noFill/>
                <a:ln w="63500">
                  <a:solidFill>
                    <a:srgbClr val="FFE67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16" name="Group 81"/>
              <p:cNvGrpSpPr>
                <a:grpSpLocks/>
              </p:cNvGrpSpPr>
              <p:nvPr/>
            </p:nvGrpSpPr>
            <p:grpSpPr bwMode="auto">
              <a:xfrm>
                <a:off x="2560" y="3968"/>
                <a:ext cx="1140" cy="336"/>
                <a:chOff x="2560" y="3968"/>
                <a:chExt cx="1140" cy="336"/>
              </a:xfrm>
            </p:grpSpPr>
            <p:sp>
              <p:nvSpPr>
                <p:cNvPr id="117" name="Freeform 82"/>
                <p:cNvSpPr>
                  <a:spLocks/>
                </p:cNvSpPr>
                <p:nvPr/>
              </p:nvSpPr>
              <p:spPr bwMode="auto">
                <a:xfrm>
                  <a:off x="2584" y="3968"/>
                  <a:ext cx="1116" cy="255"/>
                </a:xfrm>
                <a:custGeom>
                  <a:avLst/>
                  <a:gdLst>
                    <a:gd name="T0" fmla="*/ 0 w 1140"/>
                    <a:gd name="T1" fmla="*/ 68 h 239"/>
                    <a:gd name="T2" fmla="*/ 72 w 1140"/>
                    <a:gd name="T3" fmla="*/ 140 h 239"/>
                    <a:gd name="T4" fmla="*/ 148 w 1140"/>
                    <a:gd name="T5" fmla="*/ 176 h 239"/>
                    <a:gd name="T6" fmla="*/ 448 w 1140"/>
                    <a:gd name="T7" fmla="*/ 236 h 239"/>
                    <a:gd name="T8" fmla="*/ 864 w 1140"/>
                    <a:gd name="T9" fmla="*/ 192 h 239"/>
                    <a:gd name="T10" fmla="*/ 1020 w 1140"/>
                    <a:gd name="T11" fmla="*/ 112 h 239"/>
                    <a:gd name="T12" fmla="*/ 1140 w 1140"/>
                    <a:gd name="T13" fmla="*/ 0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0" h="239">
                      <a:moveTo>
                        <a:pt x="0" y="68"/>
                      </a:moveTo>
                      <a:cubicBezTo>
                        <a:pt x="23" y="95"/>
                        <a:pt x="47" y="122"/>
                        <a:pt x="72" y="140"/>
                      </a:cubicBezTo>
                      <a:cubicBezTo>
                        <a:pt x="97" y="158"/>
                        <a:pt x="85" y="160"/>
                        <a:pt x="148" y="176"/>
                      </a:cubicBezTo>
                      <a:cubicBezTo>
                        <a:pt x="211" y="192"/>
                        <a:pt x="329" y="233"/>
                        <a:pt x="448" y="236"/>
                      </a:cubicBezTo>
                      <a:cubicBezTo>
                        <a:pt x="567" y="239"/>
                        <a:pt x="769" y="213"/>
                        <a:pt x="864" y="192"/>
                      </a:cubicBezTo>
                      <a:cubicBezTo>
                        <a:pt x="959" y="171"/>
                        <a:pt x="974" y="144"/>
                        <a:pt x="1020" y="112"/>
                      </a:cubicBezTo>
                      <a:cubicBezTo>
                        <a:pt x="1066" y="80"/>
                        <a:pt x="1120" y="19"/>
                        <a:pt x="1140" y="0"/>
                      </a:cubicBezTo>
                    </a:path>
                  </a:pathLst>
                </a:custGeom>
                <a:noFill/>
                <a:ln w="63500">
                  <a:solidFill>
                    <a:srgbClr val="F9E17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118" name="Freeform 83"/>
                <p:cNvSpPr>
                  <a:spLocks/>
                </p:cNvSpPr>
                <p:nvPr/>
              </p:nvSpPr>
              <p:spPr bwMode="auto">
                <a:xfrm>
                  <a:off x="2560" y="3980"/>
                  <a:ext cx="1136" cy="324"/>
                </a:xfrm>
                <a:custGeom>
                  <a:avLst/>
                  <a:gdLst>
                    <a:gd name="T0" fmla="*/ 40 w 1136"/>
                    <a:gd name="T1" fmla="*/ 88 h 324"/>
                    <a:gd name="T2" fmla="*/ 144 w 1136"/>
                    <a:gd name="T3" fmla="*/ 160 h 324"/>
                    <a:gd name="T4" fmla="*/ 332 w 1136"/>
                    <a:gd name="T5" fmla="*/ 220 h 324"/>
                    <a:gd name="T6" fmla="*/ 552 w 1136"/>
                    <a:gd name="T7" fmla="*/ 240 h 324"/>
                    <a:gd name="T8" fmla="*/ 784 w 1136"/>
                    <a:gd name="T9" fmla="*/ 216 h 324"/>
                    <a:gd name="T10" fmla="*/ 956 w 1136"/>
                    <a:gd name="T11" fmla="*/ 160 h 324"/>
                    <a:gd name="T12" fmla="*/ 1136 w 1136"/>
                    <a:gd name="T13" fmla="*/ 0 h 324"/>
                    <a:gd name="T14" fmla="*/ 1120 w 1136"/>
                    <a:gd name="T15" fmla="*/ 96 h 324"/>
                    <a:gd name="T16" fmla="*/ 972 w 1136"/>
                    <a:gd name="T17" fmla="*/ 228 h 324"/>
                    <a:gd name="T18" fmla="*/ 784 w 1136"/>
                    <a:gd name="T19" fmla="*/ 300 h 324"/>
                    <a:gd name="T20" fmla="*/ 492 w 1136"/>
                    <a:gd name="T21" fmla="*/ 324 h 324"/>
                    <a:gd name="T22" fmla="*/ 288 w 1136"/>
                    <a:gd name="T23" fmla="*/ 300 h 324"/>
                    <a:gd name="T24" fmla="*/ 120 w 1136"/>
                    <a:gd name="T25" fmla="*/ 236 h 324"/>
                    <a:gd name="T26" fmla="*/ 44 w 1136"/>
                    <a:gd name="T27" fmla="*/ 168 h 324"/>
                    <a:gd name="T28" fmla="*/ 0 w 1136"/>
                    <a:gd name="T29" fmla="*/ 88 h 324"/>
                    <a:gd name="T30" fmla="*/ 0 w 1136"/>
                    <a:gd name="T31" fmla="*/ 44 h 324"/>
                    <a:gd name="T32" fmla="*/ 40 w 1136"/>
                    <a:gd name="T33" fmla="*/ 88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36" h="324">
                      <a:moveTo>
                        <a:pt x="40" y="88"/>
                      </a:moveTo>
                      <a:lnTo>
                        <a:pt x="144" y="160"/>
                      </a:lnTo>
                      <a:lnTo>
                        <a:pt x="332" y="220"/>
                      </a:lnTo>
                      <a:lnTo>
                        <a:pt x="552" y="240"/>
                      </a:lnTo>
                      <a:lnTo>
                        <a:pt x="784" y="216"/>
                      </a:lnTo>
                      <a:lnTo>
                        <a:pt x="956" y="160"/>
                      </a:lnTo>
                      <a:lnTo>
                        <a:pt x="1136" y="0"/>
                      </a:lnTo>
                      <a:lnTo>
                        <a:pt x="1120" y="96"/>
                      </a:lnTo>
                      <a:lnTo>
                        <a:pt x="972" y="228"/>
                      </a:lnTo>
                      <a:lnTo>
                        <a:pt x="784" y="300"/>
                      </a:lnTo>
                      <a:lnTo>
                        <a:pt x="492" y="324"/>
                      </a:lnTo>
                      <a:lnTo>
                        <a:pt x="288" y="300"/>
                      </a:lnTo>
                      <a:lnTo>
                        <a:pt x="120" y="236"/>
                      </a:lnTo>
                      <a:lnTo>
                        <a:pt x="44" y="168"/>
                      </a:lnTo>
                      <a:lnTo>
                        <a:pt x="0" y="88"/>
                      </a:lnTo>
                      <a:lnTo>
                        <a:pt x="0" y="44"/>
                      </a:lnTo>
                      <a:lnTo>
                        <a:pt x="40" y="88"/>
                      </a:lnTo>
                      <a:close/>
                    </a:path>
                  </a:pathLst>
                </a:custGeom>
                <a:solidFill>
                  <a:srgbClr val="F9E17B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05" name="Group 89"/>
            <p:cNvGrpSpPr>
              <a:grpSpLocks/>
            </p:cNvGrpSpPr>
            <p:nvPr/>
          </p:nvGrpSpPr>
          <p:grpSpPr bwMode="auto">
            <a:xfrm rot="6793853">
              <a:off x="5389562" y="4418013"/>
              <a:ext cx="752475" cy="793750"/>
              <a:chOff x="712" y="2582"/>
              <a:chExt cx="567" cy="809"/>
            </a:xfrm>
          </p:grpSpPr>
          <p:sp>
            <p:nvSpPr>
              <p:cNvPr id="106" name="Freeform 90"/>
              <p:cNvSpPr>
                <a:spLocks noChangeAspect="1"/>
              </p:cNvSpPr>
              <p:nvPr/>
            </p:nvSpPr>
            <p:spPr bwMode="auto">
              <a:xfrm>
                <a:off x="928" y="2582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107" name="Freeform 91"/>
              <p:cNvSpPr>
                <a:spLocks noChangeAspect="1"/>
              </p:cNvSpPr>
              <p:nvPr/>
            </p:nvSpPr>
            <p:spPr bwMode="auto">
              <a:xfrm>
                <a:off x="844" y="258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108" name="Freeform 92"/>
              <p:cNvSpPr>
                <a:spLocks noChangeAspect="1"/>
              </p:cNvSpPr>
              <p:nvPr/>
            </p:nvSpPr>
            <p:spPr bwMode="auto">
              <a:xfrm flipH="1">
                <a:off x="712" y="260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109" name="Freeform 93"/>
              <p:cNvSpPr>
                <a:spLocks noChangeAspect="1"/>
              </p:cNvSpPr>
              <p:nvPr/>
            </p:nvSpPr>
            <p:spPr bwMode="auto">
              <a:xfrm>
                <a:off x="764" y="258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110" name="Freeform 94"/>
              <p:cNvSpPr>
                <a:spLocks noChangeAspect="1"/>
              </p:cNvSpPr>
              <p:nvPr/>
            </p:nvSpPr>
            <p:spPr bwMode="auto">
              <a:xfrm flipH="1">
                <a:off x="792" y="2606"/>
                <a:ext cx="351" cy="785"/>
              </a:xfrm>
              <a:custGeom>
                <a:avLst/>
                <a:gdLst>
                  <a:gd name="T0" fmla="*/ 168 w 552"/>
                  <a:gd name="T1" fmla="*/ 112 h 1232"/>
                  <a:gd name="T2" fmla="*/ 264 w 552"/>
                  <a:gd name="T3" fmla="*/ 64 h 1232"/>
                  <a:gd name="T4" fmla="*/ 168 w 552"/>
                  <a:gd name="T5" fmla="*/ 16 h 1232"/>
                  <a:gd name="T6" fmla="*/ 24 w 552"/>
                  <a:gd name="T7" fmla="*/ 16 h 1232"/>
                  <a:gd name="T8" fmla="*/ 24 w 552"/>
                  <a:gd name="T9" fmla="*/ 112 h 1232"/>
                  <a:gd name="T10" fmla="*/ 72 w 552"/>
                  <a:gd name="T11" fmla="*/ 160 h 1232"/>
                  <a:gd name="T12" fmla="*/ 72 w 552"/>
                  <a:gd name="T13" fmla="*/ 256 h 1232"/>
                  <a:gd name="T14" fmla="*/ 120 w 552"/>
                  <a:gd name="T15" fmla="*/ 304 h 1232"/>
                  <a:gd name="T16" fmla="*/ 120 w 552"/>
                  <a:gd name="T17" fmla="*/ 832 h 1232"/>
                  <a:gd name="T18" fmla="*/ 168 w 552"/>
                  <a:gd name="T19" fmla="*/ 928 h 1232"/>
                  <a:gd name="T20" fmla="*/ 216 w 552"/>
                  <a:gd name="T21" fmla="*/ 880 h 1232"/>
                  <a:gd name="T22" fmla="*/ 216 w 552"/>
                  <a:gd name="T23" fmla="*/ 400 h 1232"/>
                  <a:gd name="T24" fmla="*/ 264 w 552"/>
                  <a:gd name="T25" fmla="*/ 304 h 1232"/>
                  <a:gd name="T26" fmla="*/ 312 w 552"/>
                  <a:gd name="T27" fmla="*/ 400 h 1232"/>
                  <a:gd name="T28" fmla="*/ 312 w 552"/>
                  <a:gd name="T29" fmla="*/ 688 h 1232"/>
                  <a:gd name="T30" fmla="*/ 312 w 552"/>
                  <a:gd name="T31" fmla="*/ 832 h 1232"/>
                  <a:gd name="T32" fmla="*/ 264 w 552"/>
                  <a:gd name="T33" fmla="*/ 976 h 1232"/>
                  <a:gd name="T34" fmla="*/ 264 w 552"/>
                  <a:gd name="T35" fmla="*/ 1120 h 1232"/>
                  <a:gd name="T36" fmla="*/ 312 w 552"/>
                  <a:gd name="T37" fmla="*/ 1216 h 1232"/>
                  <a:gd name="T38" fmla="*/ 456 w 552"/>
                  <a:gd name="T39" fmla="*/ 1216 h 1232"/>
                  <a:gd name="T40" fmla="*/ 504 w 552"/>
                  <a:gd name="T41" fmla="*/ 1168 h 1232"/>
                  <a:gd name="T42" fmla="*/ 552 w 552"/>
                  <a:gd name="T43" fmla="*/ 1072 h 1232"/>
                  <a:gd name="T44" fmla="*/ 504 w 552"/>
                  <a:gd name="T45" fmla="*/ 928 h 1232"/>
                  <a:gd name="T46" fmla="*/ 408 w 552"/>
                  <a:gd name="T47" fmla="*/ 832 h 1232"/>
                  <a:gd name="T48" fmla="*/ 408 w 552"/>
                  <a:gd name="T49" fmla="*/ 352 h 1232"/>
                  <a:gd name="T50" fmla="*/ 456 w 552"/>
                  <a:gd name="T51" fmla="*/ 256 h 1232"/>
                  <a:gd name="T52" fmla="*/ 408 w 552"/>
                  <a:gd name="T53" fmla="*/ 208 h 1232"/>
                  <a:gd name="T54" fmla="*/ 456 w 552"/>
                  <a:gd name="T55" fmla="*/ 160 h 1232"/>
                  <a:gd name="T56" fmla="*/ 408 w 552"/>
                  <a:gd name="T57" fmla="*/ 64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1232">
                    <a:moveTo>
                      <a:pt x="168" y="112"/>
                    </a:moveTo>
                    <a:cubicBezTo>
                      <a:pt x="216" y="96"/>
                      <a:pt x="264" y="80"/>
                      <a:pt x="264" y="64"/>
                    </a:cubicBezTo>
                    <a:cubicBezTo>
                      <a:pt x="264" y="48"/>
                      <a:pt x="208" y="24"/>
                      <a:pt x="168" y="16"/>
                    </a:cubicBezTo>
                    <a:cubicBezTo>
                      <a:pt x="128" y="8"/>
                      <a:pt x="48" y="0"/>
                      <a:pt x="24" y="16"/>
                    </a:cubicBezTo>
                    <a:cubicBezTo>
                      <a:pt x="0" y="32"/>
                      <a:pt x="16" y="88"/>
                      <a:pt x="24" y="112"/>
                    </a:cubicBezTo>
                    <a:cubicBezTo>
                      <a:pt x="32" y="136"/>
                      <a:pt x="64" y="136"/>
                      <a:pt x="72" y="160"/>
                    </a:cubicBezTo>
                    <a:cubicBezTo>
                      <a:pt x="80" y="184"/>
                      <a:pt x="64" y="232"/>
                      <a:pt x="72" y="256"/>
                    </a:cubicBezTo>
                    <a:cubicBezTo>
                      <a:pt x="80" y="280"/>
                      <a:pt x="112" y="208"/>
                      <a:pt x="120" y="304"/>
                    </a:cubicBezTo>
                    <a:cubicBezTo>
                      <a:pt x="128" y="400"/>
                      <a:pt x="112" y="728"/>
                      <a:pt x="120" y="832"/>
                    </a:cubicBezTo>
                    <a:cubicBezTo>
                      <a:pt x="128" y="936"/>
                      <a:pt x="152" y="920"/>
                      <a:pt x="168" y="928"/>
                    </a:cubicBezTo>
                    <a:cubicBezTo>
                      <a:pt x="184" y="936"/>
                      <a:pt x="208" y="968"/>
                      <a:pt x="216" y="880"/>
                    </a:cubicBezTo>
                    <a:cubicBezTo>
                      <a:pt x="224" y="792"/>
                      <a:pt x="208" y="496"/>
                      <a:pt x="216" y="400"/>
                    </a:cubicBezTo>
                    <a:cubicBezTo>
                      <a:pt x="224" y="304"/>
                      <a:pt x="248" y="304"/>
                      <a:pt x="264" y="304"/>
                    </a:cubicBezTo>
                    <a:cubicBezTo>
                      <a:pt x="280" y="304"/>
                      <a:pt x="304" y="336"/>
                      <a:pt x="312" y="400"/>
                    </a:cubicBezTo>
                    <a:cubicBezTo>
                      <a:pt x="320" y="464"/>
                      <a:pt x="312" y="616"/>
                      <a:pt x="312" y="688"/>
                    </a:cubicBezTo>
                    <a:cubicBezTo>
                      <a:pt x="312" y="760"/>
                      <a:pt x="320" y="784"/>
                      <a:pt x="312" y="832"/>
                    </a:cubicBezTo>
                    <a:cubicBezTo>
                      <a:pt x="304" y="880"/>
                      <a:pt x="272" y="928"/>
                      <a:pt x="264" y="976"/>
                    </a:cubicBezTo>
                    <a:cubicBezTo>
                      <a:pt x="256" y="1024"/>
                      <a:pt x="256" y="1080"/>
                      <a:pt x="264" y="1120"/>
                    </a:cubicBezTo>
                    <a:cubicBezTo>
                      <a:pt x="272" y="1160"/>
                      <a:pt x="280" y="1200"/>
                      <a:pt x="312" y="1216"/>
                    </a:cubicBezTo>
                    <a:cubicBezTo>
                      <a:pt x="344" y="1232"/>
                      <a:pt x="424" y="1224"/>
                      <a:pt x="456" y="1216"/>
                    </a:cubicBezTo>
                    <a:cubicBezTo>
                      <a:pt x="488" y="1208"/>
                      <a:pt x="488" y="1192"/>
                      <a:pt x="504" y="1168"/>
                    </a:cubicBezTo>
                    <a:cubicBezTo>
                      <a:pt x="520" y="1144"/>
                      <a:pt x="552" y="1112"/>
                      <a:pt x="552" y="1072"/>
                    </a:cubicBezTo>
                    <a:cubicBezTo>
                      <a:pt x="552" y="1032"/>
                      <a:pt x="528" y="968"/>
                      <a:pt x="504" y="928"/>
                    </a:cubicBezTo>
                    <a:cubicBezTo>
                      <a:pt x="480" y="888"/>
                      <a:pt x="424" y="928"/>
                      <a:pt x="408" y="832"/>
                    </a:cubicBezTo>
                    <a:cubicBezTo>
                      <a:pt x="392" y="736"/>
                      <a:pt x="400" y="448"/>
                      <a:pt x="408" y="352"/>
                    </a:cubicBezTo>
                    <a:cubicBezTo>
                      <a:pt x="416" y="256"/>
                      <a:pt x="456" y="280"/>
                      <a:pt x="456" y="256"/>
                    </a:cubicBezTo>
                    <a:cubicBezTo>
                      <a:pt x="456" y="232"/>
                      <a:pt x="408" y="224"/>
                      <a:pt x="408" y="208"/>
                    </a:cubicBezTo>
                    <a:cubicBezTo>
                      <a:pt x="408" y="192"/>
                      <a:pt x="456" y="184"/>
                      <a:pt x="456" y="160"/>
                    </a:cubicBezTo>
                    <a:cubicBezTo>
                      <a:pt x="456" y="136"/>
                      <a:pt x="424" y="80"/>
                      <a:pt x="408" y="64"/>
                    </a:cubicBezTo>
                  </a:path>
                </a:pathLst>
              </a:custGeom>
              <a:noFill/>
              <a:ln w="762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</p:grpSp>
        <p:sp>
          <p:nvSpPr>
            <p:cNvPr id="101" name="Freeform 95"/>
            <p:cNvSpPr>
              <a:spLocks/>
            </p:cNvSpPr>
            <p:nvPr/>
          </p:nvSpPr>
          <p:spPr bwMode="auto">
            <a:xfrm>
              <a:off x="5378450" y="5392737"/>
              <a:ext cx="1809750" cy="474663"/>
            </a:xfrm>
            <a:custGeom>
              <a:avLst/>
              <a:gdLst>
                <a:gd name="T0" fmla="*/ 0 w 1140"/>
                <a:gd name="T1" fmla="*/ 68 h 239"/>
                <a:gd name="T2" fmla="*/ 72 w 1140"/>
                <a:gd name="T3" fmla="*/ 140 h 239"/>
                <a:gd name="T4" fmla="*/ 148 w 1140"/>
                <a:gd name="T5" fmla="*/ 176 h 239"/>
                <a:gd name="T6" fmla="*/ 448 w 1140"/>
                <a:gd name="T7" fmla="*/ 236 h 239"/>
                <a:gd name="T8" fmla="*/ 864 w 1140"/>
                <a:gd name="T9" fmla="*/ 192 h 239"/>
                <a:gd name="T10" fmla="*/ 1020 w 1140"/>
                <a:gd name="T11" fmla="*/ 112 h 239"/>
                <a:gd name="T12" fmla="*/ 1140 w 1140"/>
                <a:gd name="T1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0" h="239">
                  <a:moveTo>
                    <a:pt x="0" y="68"/>
                  </a:moveTo>
                  <a:cubicBezTo>
                    <a:pt x="23" y="95"/>
                    <a:pt x="47" y="122"/>
                    <a:pt x="72" y="140"/>
                  </a:cubicBezTo>
                  <a:cubicBezTo>
                    <a:pt x="97" y="158"/>
                    <a:pt x="85" y="160"/>
                    <a:pt x="148" y="176"/>
                  </a:cubicBezTo>
                  <a:cubicBezTo>
                    <a:pt x="211" y="192"/>
                    <a:pt x="329" y="233"/>
                    <a:pt x="448" y="236"/>
                  </a:cubicBezTo>
                  <a:cubicBezTo>
                    <a:pt x="567" y="239"/>
                    <a:pt x="769" y="213"/>
                    <a:pt x="864" y="192"/>
                  </a:cubicBezTo>
                  <a:cubicBezTo>
                    <a:pt x="959" y="171"/>
                    <a:pt x="974" y="144"/>
                    <a:pt x="1020" y="112"/>
                  </a:cubicBezTo>
                  <a:cubicBezTo>
                    <a:pt x="1066" y="80"/>
                    <a:pt x="1120" y="19"/>
                    <a:pt x="1140" y="0"/>
                  </a:cubicBezTo>
                </a:path>
              </a:pathLst>
            </a:custGeom>
            <a:noFill/>
            <a:ln w="63500">
              <a:solidFill>
                <a:srgbClr val="F9E17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1350"/>
            </a:p>
          </p:txBody>
        </p:sp>
        <p:sp>
          <p:nvSpPr>
            <p:cNvPr id="94" name="Text Box 96"/>
            <p:cNvSpPr txBox="1">
              <a:spLocks noChangeArrowheads="1"/>
            </p:cNvSpPr>
            <p:nvPr/>
          </p:nvSpPr>
          <p:spPr bwMode="auto">
            <a:xfrm>
              <a:off x="5597314" y="5486632"/>
              <a:ext cx="2291040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Endosome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445373" y="2539462"/>
              <a:ext cx="1659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Symbol" pitchFamily="18" charset="2"/>
                </a:rPr>
                <a:t>b</a:t>
              </a:r>
              <a:r>
                <a:rPr lang="en-US" sz="2400" baseline="-25000" dirty="0">
                  <a:solidFill>
                    <a:schemeClr val="accent6">
                      <a:lumMod val="75000"/>
                    </a:schemeClr>
                  </a:solidFill>
                </a:rPr>
                <a:t>1-42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9" name="Text Box 1241"/>
            <p:cNvSpPr txBox="1">
              <a:spLocks noChangeArrowheads="1"/>
            </p:cNvSpPr>
            <p:nvPr/>
          </p:nvSpPr>
          <p:spPr bwMode="auto">
            <a:xfrm>
              <a:off x="1212508" y="4796801"/>
              <a:ext cx="1803400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Cytosol</a:t>
              </a:r>
            </a:p>
          </p:txBody>
        </p:sp>
        <p:sp>
          <p:nvSpPr>
            <p:cNvPr id="150" name="Text Box 1241"/>
            <p:cNvSpPr txBox="1">
              <a:spLocks noChangeArrowheads="1"/>
            </p:cNvSpPr>
            <p:nvPr/>
          </p:nvSpPr>
          <p:spPr bwMode="auto">
            <a:xfrm>
              <a:off x="6253916" y="3874930"/>
              <a:ext cx="1727660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38100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3810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Cytosol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28FBEC2-A9B3-4C4C-9AFE-89074AE2AA84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74" name="Freeform 4">
              <a:extLst>
                <a:ext uri="{FF2B5EF4-FFF2-40B4-BE49-F238E27FC236}">
                  <a16:creationId xmlns:a16="http://schemas.microsoft.com/office/drawing/2014/main" id="{3ABBA664-6D5D-4A26-8668-B3B7F292CA3D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768A6980-17FC-4F26-B000-4A1871F243A9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3343F76A-06D0-4050-8919-749FDE65D9AA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0" name="Subtitle 2">
              <a:extLst>
                <a:ext uri="{FF2B5EF4-FFF2-40B4-BE49-F238E27FC236}">
                  <a16:creationId xmlns:a16="http://schemas.microsoft.com/office/drawing/2014/main" id="{14311B18-D585-47CE-B353-A6E614F878BB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03B6AA7-528D-4806-897D-78558B02961F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1DECDF-3428-4767-B317-9D0357056849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6">
                <a:extLst>
                  <a:ext uri="{FF2B5EF4-FFF2-40B4-BE49-F238E27FC236}">
                    <a16:creationId xmlns:a16="http://schemas.microsoft.com/office/drawing/2014/main" id="{ABB82F0A-8A09-443B-85B7-9F17DC02B6D4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96" name="Rectangle 7">
                  <a:extLst>
                    <a:ext uri="{FF2B5EF4-FFF2-40B4-BE49-F238E27FC236}">
                      <a16:creationId xmlns:a16="http://schemas.microsoft.com/office/drawing/2014/main" id="{159D0F9C-18E7-4265-9C3C-814E2699C1EF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9" name="Picture 98" descr="latechlogo.gif">
                  <a:extLst>
                    <a:ext uri="{FF2B5EF4-FFF2-40B4-BE49-F238E27FC236}">
                      <a16:creationId xmlns:a16="http://schemas.microsoft.com/office/drawing/2014/main" id="{951AEC1C-4E6F-486D-8DB8-DD403C683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9845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78235-1346-4A29-852A-E0E92F9F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66503"/>
            <a:ext cx="4109060" cy="39993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31BAB1-BE6A-43A5-9109-0F335BC81382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D6B9163-603E-4469-8C96-F65F020DD101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E87C287-1CF4-4E51-BD96-627A4ED40F7D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EA33935-4A82-417D-AEE1-3CD9BE34C2D8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71E9EC5-02B0-47CB-B211-7AB174861373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5C31F9-57D0-4273-A3B4-680D35111AD6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297D62-8DC6-43ED-9AEA-8C286192A49D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6">
                <a:extLst>
                  <a:ext uri="{FF2B5EF4-FFF2-40B4-BE49-F238E27FC236}">
                    <a16:creationId xmlns:a16="http://schemas.microsoft.com/office/drawing/2014/main" id="{B874B625-904D-46F4-90AB-DCF536195A98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D34C7D40-5107-4DBA-A0DA-CA45A63FA3FC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 descr="latechlogo.gif">
                  <a:extLst>
                    <a:ext uri="{FF2B5EF4-FFF2-40B4-BE49-F238E27FC236}">
                      <a16:creationId xmlns:a16="http://schemas.microsoft.com/office/drawing/2014/main" id="{77B25118-E492-4610-83DA-131F14742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9704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Internalization of toxic small molecules</a:t>
            </a:r>
            <a:endParaRPr lang="en-US" sz="3600" baseline="-250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7503"/>
            <a:ext cx="4572000" cy="3560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Receptor-medicated internalization of small molecules can be toxic to cells</a:t>
            </a:r>
            <a:endParaRPr lang="en-US" baseline="-25000" dirty="0"/>
          </a:p>
          <a:p>
            <a:r>
              <a:rPr lang="en-US" dirty="0"/>
              <a:t>Cells can die or become unhealthy (poor function, cancer, …)</a:t>
            </a:r>
          </a:p>
        </p:txBody>
      </p:sp>
    </p:spTree>
    <p:extLst>
      <p:ext uri="{BB962C8B-B14F-4D97-AF65-F5344CB8AC3E}">
        <p14:creationId xmlns:p14="http://schemas.microsoft.com/office/powerpoint/2010/main" val="193095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54F0-B5C4-4CC9-9653-2E04DB28DF98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93FEAFE-1281-4558-BE89-BDB469A1C6FC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FE69D2F-D083-4CBF-A711-CF03BC741424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EDBCF1-295E-4881-B2AA-B444A00C4E7E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3B27E1D-28C6-4E23-BA93-DB6989F4B221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2EB5D-1548-4D8D-B430-8E15837F948B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0631AA-BA74-463B-98C4-FD4C42FED77A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6">
                <a:extLst>
                  <a:ext uri="{FF2B5EF4-FFF2-40B4-BE49-F238E27FC236}">
                    <a16:creationId xmlns:a16="http://schemas.microsoft.com/office/drawing/2014/main" id="{2B0C030E-8524-4581-A4AE-A015DAEF8D48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BC379977-0C94-4B18-96BC-A60235347E15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 descr="latechlogo.gif">
                  <a:extLst>
                    <a:ext uri="{FF2B5EF4-FFF2-40B4-BE49-F238E27FC236}">
                      <a16:creationId xmlns:a16="http://schemas.microsoft.com/office/drawing/2014/main" id="{2E0D559F-BC4E-4FC3-BEE5-F70B216C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99704"/>
            <a:ext cx="8027581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Internalization of toxic A</a:t>
            </a:r>
            <a:r>
              <a:rPr lang="el-GR" sz="3600" dirty="0">
                <a:solidFill>
                  <a:srgbClr val="1F497D"/>
                </a:solidFill>
              </a:rPr>
              <a:t>β</a:t>
            </a:r>
            <a:r>
              <a:rPr lang="el-GR" sz="3600" baseline="-25000" dirty="0">
                <a:solidFill>
                  <a:srgbClr val="1F497D"/>
                </a:solidFill>
              </a:rPr>
              <a:t>1</a:t>
            </a:r>
            <a:r>
              <a:rPr lang="en-US" sz="3600" baseline="-25000" dirty="0">
                <a:solidFill>
                  <a:srgbClr val="1F497D"/>
                </a:solidFill>
              </a:rPr>
              <a:t>- </a:t>
            </a:r>
            <a:r>
              <a:rPr lang="el-GR" sz="3600" baseline="-25000" dirty="0">
                <a:solidFill>
                  <a:srgbClr val="1F497D"/>
                </a:solidFill>
              </a:rPr>
              <a:t>42</a:t>
            </a:r>
            <a:r>
              <a:rPr lang="en-US" sz="3600" baseline="-25000" dirty="0">
                <a:solidFill>
                  <a:srgbClr val="1F497D"/>
                </a:solidFill>
              </a:rPr>
              <a:t> </a:t>
            </a:r>
            <a:r>
              <a:rPr lang="en-US" sz="3600" dirty="0">
                <a:solidFill>
                  <a:srgbClr val="1F497D"/>
                </a:solidFill>
              </a:rPr>
              <a:t>peptide</a:t>
            </a:r>
            <a:endParaRPr lang="en-US" sz="3600" baseline="-250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2947503"/>
            <a:ext cx="4538330" cy="320343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Receptor-medicated internalization of small molecules, such as Aβ</a:t>
            </a:r>
            <a:r>
              <a:rPr lang="en-US" sz="2800" baseline="-25000" dirty="0"/>
              <a:t>1-42</a:t>
            </a:r>
          </a:p>
          <a:p>
            <a:r>
              <a:rPr lang="en-US" sz="2800" dirty="0" err="1"/>
              <a:t>Amyglo</a:t>
            </a:r>
            <a:r>
              <a:rPr lang="en-US" sz="2800" dirty="0"/>
              <a:t> stains oligomeric Aβ</a:t>
            </a:r>
            <a:r>
              <a:rPr lang="en-US" sz="2800" baseline="-25000" dirty="0"/>
              <a:t>1-42</a:t>
            </a:r>
            <a:r>
              <a:rPr lang="en-US" sz="2800" dirty="0"/>
              <a:t> by exhibiting blue fluorescence (see image)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9"/>
          <a:stretch/>
        </p:blipFill>
        <p:spPr bwMode="auto">
          <a:xfrm>
            <a:off x="5147930" y="2591312"/>
            <a:ext cx="3733800" cy="373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F61E2-7978-4136-BD89-61C784C07780}"/>
              </a:ext>
            </a:extLst>
          </p:cNvPr>
          <p:cNvSpPr txBox="1"/>
          <p:nvPr/>
        </p:nvSpPr>
        <p:spPr>
          <a:xfrm>
            <a:off x="5147930" y="6400800"/>
            <a:ext cx="323407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www.biosensis.com</a:t>
            </a:r>
          </a:p>
        </p:txBody>
      </p:sp>
    </p:spTree>
    <p:extLst>
      <p:ext uri="{BB962C8B-B14F-4D97-AF65-F5344CB8AC3E}">
        <p14:creationId xmlns:p14="http://schemas.microsoft.com/office/powerpoint/2010/main" val="395603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825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Amylo-Glo staining of A</a:t>
            </a:r>
            <a:r>
              <a:rPr lang="el-GR" sz="3600" dirty="0">
                <a:solidFill>
                  <a:srgbClr val="1F497D"/>
                </a:solidFill>
              </a:rPr>
              <a:t>β</a:t>
            </a:r>
            <a:r>
              <a:rPr lang="el-GR" sz="3600" baseline="-25000" dirty="0">
                <a:solidFill>
                  <a:srgbClr val="1F497D"/>
                </a:solidFill>
              </a:rPr>
              <a:t>1</a:t>
            </a:r>
            <a:r>
              <a:rPr lang="en-US" sz="3600" baseline="-25000" dirty="0">
                <a:solidFill>
                  <a:srgbClr val="1F497D"/>
                </a:solidFill>
              </a:rPr>
              <a:t>- </a:t>
            </a:r>
            <a:r>
              <a:rPr lang="el-GR" sz="3600" baseline="-25000" dirty="0">
                <a:solidFill>
                  <a:srgbClr val="1F497D"/>
                </a:solidFill>
              </a:rPr>
              <a:t>42</a:t>
            </a:r>
            <a:r>
              <a:rPr lang="en-US" sz="3600" baseline="-25000" dirty="0">
                <a:solidFill>
                  <a:srgbClr val="1F497D"/>
                </a:solidFill>
              </a:rPr>
              <a:t> </a:t>
            </a:r>
          </a:p>
        </p:txBody>
      </p:sp>
      <p:sp>
        <p:nvSpPr>
          <p:cNvPr id="4" name="Down Arrow 3"/>
          <p:cNvSpPr/>
          <p:nvPr/>
        </p:nvSpPr>
        <p:spPr>
          <a:xfrm>
            <a:off x="4623866" y="1844136"/>
            <a:ext cx="484632" cy="5182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81" y="3200563"/>
            <a:ext cx="542925" cy="52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2362363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Incubation with 0.1 % Amylo-Glo staining solution in 0.9%saline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525" y="2362363"/>
            <a:ext cx="1229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597" y="3657763"/>
            <a:ext cx="146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Washing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1082474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Incubate cells with 4% paraformaldehyde (cross links proteins)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7400" y="367840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Rinse 3 times with phosphate buffered saline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597" y="464836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Imaging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057401" y="4648363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3D images of live cells by multiphoton microscopy 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81" y="4191163"/>
            <a:ext cx="542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81" y="5161121"/>
            <a:ext cx="5429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133600" y="572220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Compare levels of internalization using relative intensity of staining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276EF-2C6A-47A5-88A5-84E585F40CDB}"/>
              </a:ext>
            </a:extLst>
          </p:cNvPr>
          <p:cNvSpPr txBox="1"/>
          <p:nvPr/>
        </p:nvSpPr>
        <p:spPr>
          <a:xfrm>
            <a:off x="486597" y="1295563"/>
            <a:ext cx="1204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Fixation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F08E7-062C-466B-9DAE-B139991BC818}"/>
              </a:ext>
            </a:extLst>
          </p:cNvPr>
          <p:cNvSpPr txBox="1"/>
          <p:nvPr/>
        </p:nvSpPr>
        <p:spPr>
          <a:xfrm>
            <a:off x="457200" y="563449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842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64003" y="161905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rgbClr val="292934"/>
                </a:solidFill>
                <a:latin typeface="Symbol" panose="05050102010706020507" pitchFamily="18" charset="2"/>
              </a:rPr>
              <a:t>a</a:t>
            </a:r>
            <a:r>
              <a:rPr lang="el-GR" sz="2400" dirty="0">
                <a:solidFill>
                  <a:srgbClr val="292934"/>
                </a:solidFill>
              </a:rPr>
              <a:t>7β2</a:t>
            </a:r>
            <a:r>
              <a:rPr lang="en-US" sz="2400" dirty="0">
                <a:solidFill>
                  <a:srgbClr val="292934"/>
                </a:solidFill>
              </a:rPr>
              <a:t> nAChRs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49596" y="1619060"/>
            <a:ext cx="2054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SHEP 1 cells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85800" y="398391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pc="-100" dirty="0">
                <a:solidFill>
                  <a:srgbClr val="1F497D"/>
                </a:solidFill>
                <a:ea typeface="+mj-ea"/>
                <a:cs typeface="+mj-cs"/>
              </a:rPr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567807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00" dirty="0">
                <a:solidFill>
                  <a:srgbClr val="1F497D"/>
                </a:solidFill>
                <a:ea typeface="+mj-ea"/>
                <a:cs typeface="+mj-cs"/>
              </a:rPr>
              <a:t> Amylo-Glo staining with and without A</a:t>
            </a:r>
            <a:r>
              <a:rPr lang="el-GR" sz="3600" spc="-100" dirty="0">
                <a:solidFill>
                  <a:srgbClr val="1F497D"/>
                </a:solidFill>
                <a:ea typeface="+mj-ea"/>
                <a:cs typeface="+mj-cs"/>
              </a:rPr>
              <a:t>β</a:t>
            </a:r>
            <a:r>
              <a:rPr lang="el-GR" sz="3600" spc="-100" baseline="-25000" dirty="0">
                <a:solidFill>
                  <a:srgbClr val="1F497D"/>
                </a:solidFill>
                <a:ea typeface="+mj-ea"/>
                <a:cs typeface="+mj-cs"/>
              </a:rPr>
              <a:t>1</a:t>
            </a:r>
            <a:r>
              <a:rPr lang="en-US" sz="3600" spc="-100" baseline="-25000" dirty="0">
                <a:solidFill>
                  <a:srgbClr val="1F497D"/>
                </a:solidFill>
                <a:ea typeface="+mj-ea"/>
                <a:cs typeface="+mj-cs"/>
              </a:rPr>
              <a:t>- </a:t>
            </a:r>
            <a:r>
              <a:rPr lang="el-GR" sz="3600" spc="-100" baseline="-25000" dirty="0">
                <a:solidFill>
                  <a:srgbClr val="1F497D"/>
                </a:solidFill>
                <a:ea typeface="+mj-ea"/>
                <a:cs typeface="+mj-cs"/>
              </a:rPr>
              <a:t>42</a:t>
            </a:r>
            <a:r>
              <a:rPr lang="en-US" sz="3600" spc="-100" baseline="-25000" dirty="0">
                <a:solidFill>
                  <a:srgbClr val="1F497D"/>
                </a:solidFill>
                <a:ea typeface="+mj-ea"/>
                <a:cs typeface="+mj-cs"/>
              </a:rPr>
              <a:t> </a:t>
            </a:r>
            <a:endParaRPr lang="en-US" baseline="-25000" dirty="0"/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4372"/>
          <a:stretch/>
        </p:blipFill>
        <p:spPr bwMode="auto">
          <a:xfrm>
            <a:off x="5105400" y="2117938"/>
            <a:ext cx="1993392" cy="178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EC4ABD-DA27-43F5-8D7B-155B87940072}"/>
              </a:ext>
            </a:extLst>
          </p:cNvPr>
          <p:cNvGrpSpPr/>
          <p:nvPr/>
        </p:nvGrpSpPr>
        <p:grpSpPr>
          <a:xfrm>
            <a:off x="2494842" y="2113256"/>
            <a:ext cx="1963561" cy="1789893"/>
            <a:chOff x="1545639" y="1865796"/>
            <a:chExt cx="1963561" cy="178989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72"/>
            <a:stretch/>
          </p:blipFill>
          <p:spPr bwMode="auto">
            <a:xfrm>
              <a:off x="1545639" y="1865796"/>
              <a:ext cx="1963561" cy="178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1676400" y="3503289"/>
              <a:ext cx="381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449596" y="6382708"/>
            <a:ext cx="330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 bar 20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m for all images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A4539B1-94D4-4E47-AC6A-449E754AE98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47"/>
          <a:stretch/>
        </p:blipFill>
        <p:spPr bwMode="auto">
          <a:xfrm>
            <a:off x="2479885" y="4419600"/>
            <a:ext cx="1965960" cy="178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C8FB812-936C-41A1-878E-428AA84999E3}"/>
              </a:ext>
            </a:extLst>
          </p:cNvPr>
          <p:cNvSpPr/>
          <p:nvPr/>
        </p:nvSpPr>
        <p:spPr>
          <a:xfrm>
            <a:off x="842503" y="2768175"/>
            <a:ext cx="1302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With 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36C895-92F4-4291-B31B-D785AC9683DB}"/>
              </a:ext>
            </a:extLst>
          </p:cNvPr>
          <p:cNvSpPr/>
          <p:nvPr/>
        </p:nvSpPr>
        <p:spPr>
          <a:xfrm>
            <a:off x="798201" y="5198549"/>
            <a:ext cx="1302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Without </a:t>
            </a:r>
            <a:endParaRPr lang="en-US" sz="2400" dirty="0"/>
          </a:p>
        </p:txBody>
      </p:sp>
      <p:pic>
        <p:nvPicPr>
          <p:cNvPr id="26" name="Picture 7">
            <a:extLst>
              <a:ext uri="{FF2B5EF4-FFF2-40B4-BE49-F238E27FC236}">
                <a16:creationId xmlns:a16="http://schemas.microsoft.com/office/drawing/2014/main" id="{D5E44535-A66B-4F98-B9EF-599B2233BDC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2"/>
          <a:stretch/>
        </p:blipFill>
        <p:spPr bwMode="auto">
          <a:xfrm>
            <a:off x="5105400" y="4419600"/>
            <a:ext cx="1993392" cy="178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26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F497D"/>
                </a:solidFill>
                <a:latin typeface="+mn-lt"/>
                <a:ea typeface="Arial"/>
              </a:rPr>
              <a:t>Assessing internalization of Aβ</a:t>
            </a:r>
            <a:r>
              <a:rPr lang="en-US" baseline="-25000" dirty="0">
                <a:solidFill>
                  <a:srgbClr val="1F497D"/>
                </a:solidFill>
                <a:latin typeface="+mn-lt"/>
                <a:ea typeface="Arial"/>
              </a:rPr>
              <a:t>1-42</a:t>
            </a:r>
            <a:endParaRPr lang="en-US" baseline="-25000" dirty="0">
              <a:solidFill>
                <a:srgbClr val="1F497D"/>
              </a:solidFill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199259"/>
              </p:ext>
            </p:extLst>
          </p:nvPr>
        </p:nvGraphicFramePr>
        <p:xfrm>
          <a:off x="3581401" y="1357769"/>
          <a:ext cx="5257799" cy="3138031"/>
        </p:xfrm>
        <a:graphic>
          <a:graphicData uri="http://schemas.openxmlformats.org/drawingml/2006/table">
            <a:tbl>
              <a:tblPr firstRow="1" firstCol="1" bandRow="1"/>
              <a:tblGrid>
                <a:gridCol w="2874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3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Arial"/>
                          <a:cs typeface="Times New Roman"/>
                        </a:rPr>
                        <a:t> SH-EP1 cells with …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Arial"/>
                          <a:cs typeface="Times New Roman"/>
                        </a:rPr>
                        <a:t>Normalized intensity of cells incubated with Aβ</a:t>
                      </a:r>
                      <a:r>
                        <a:rPr lang="en-US" sz="2400" b="0" baseline="-25000" dirty="0">
                          <a:effectLst/>
                          <a:latin typeface="+mn-lt"/>
                          <a:ea typeface="Arial"/>
                          <a:cs typeface="Times New Roman"/>
                        </a:rPr>
                        <a:t>1-42</a:t>
                      </a:r>
                      <a:endParaRPr lang="en-US" sz="2400" b="0" baseline="-25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No receptors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Symbol" panose="05050102010706020507" pitchFamily="18" charset="2"/>
                          <a:ea typeface="Calibri"/>
                          <a:cs typeface="Times New Roman"/>
                        </a:rPr>
                        <a:t>a</a:t>
                      </a: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7β2 </a:t>
                      </a:r>
                      <a:r>
                        <a:rPr lang="en-US" sz="24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nACh</a:t>
                      </a: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receptors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2.90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Symbol" panose="05050102010706020507" pitchFamily="18" charset="2"/>
                          <a:ea typeface="Calibri"/>
                          <a:cs typeface="Times New Roman"/>
                        </a:rPr>
                        <a:t>a</a:t>
                      </a: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7 </a:t>
                      </a:r>
                      <a:r>
                        <a:rPr lang="en-US" sz="24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nACh</a:t>
                      </a: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receptors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4.49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8" y="1448882"/>
            <a:ext cx="3048000" cy="2971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4634369"/>
            <a:ext cx="9067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300"/>
              </a:spcAft>
              <a:buFont typeface="Arial" pitchFamily="34" charset="0"/>
              <a:buChar char="•"/>
            </a:pPr>
            <a:r>
              <a:rPr lang="en-US" sz="2200" dirty="0">
                <a:ea typeface="Calibri"/>
              </a:rPr>
              <a:t>A region of interest was drawn around each cell, excluding the nucleus, using Image J software.</a:t>
            </a:r>
          </a:p>
          <a:p>
            <a:pPr marL="285750" indent="-285750" algn="just">
              <a:spcAft>
                <a:spcPts val="300"/>
              </a:spcAft>
              <a:buFont typeface="Arial" pitchFamily="34" charset="0"/>
              <a:buChar char="•"/>
            </a:pPr>
            <a:r>
              <a:rPr lang="en-US" sz="2200" dirty="0">
                <a:ea typeface="Calibri"/>
              </a:rPr>
              <a:t>Mean fluorescence intensity for cells incubated with Aβ</a:t>
            </a:r>
            <a:r>
              <a:rPr lang="en-US" sz="2200" baseline="-25000" dirty="0">
                <a:ea typeface="Calibri"/>
              </a:rPr>
              <a:t>1-42</a:t>
            </a:r>
            <a:r>
              <a:rPr lang="en-US" sz="2200" dirty="0">
                <a:ea typeface="Calibri"/>
              </a:rPr>
              <a:t> were normalized to (divided by) the intensity of cells with no Aβ</a:t>
            </a:r>
            <a:r>
              <a:rPr lang="en-US" sz="2200" baseline="-25000" dirty="0">
                <a:ea typeface="Calibri"/>
              </a:rPr>
              <a:t>1-42</a:t>
            </a:r>
            <a:r>
              <a:rPr lang="en-US" sz="2200" dirty="0">
                <a:ea typeface="Calibri"/>
              </a:rPr>
              <a:t> incubation.</a:t>
            </a:r>
          </a:p>
          <a:p>
            <a:pPr marL="285750" indent="-285750" algn="just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200" dirty="0">
                <a:effectLst/>
                <a:latin typeface="Calibri"/>
                <a:ea typeface="Calibri"/>
                <a:cs typeface="Times New Roman"/>
              </a:rPr>
              <a:t>SH-EP1 cells were the negative control condition and cells expressing the a7-nACh receptor were the positive control condition.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BC998F-1C06-40E2-88AE-C7C951CF0716}"/>
              </a:ext>
            </a:extLst>
          </p:cNvPr>
          <p:cNvSpPr/>
          <p:nvPr/>
        </p:nvSpPr>
        <p:spPr>
          <a:xfrm>
            <a:off x="1809709" y="3887282"/>
            <a:ext cx="15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b="1" dirty="0">
                <a:solidFill>
                  <a:schemeClr val="bg1"/>
                </a:solidFill>
              </a:rPr>
              <a:t>7</a:t>
            </a:r>
            <a:r>
              <a:rPr lang="el-GR" b="1" dirty="0">
                <a:solidFill>
                  <a:schemeClr val="bg1"/>
                </a:solidFill>
              </a:rPr>
              <a:t>β2-</a:t>
            </a:r>
            <a:r>
              <a:rPr lang="en-US" b="1" dirty="0">
                <a:solidFill>
                  <a:schemeClr val="bg1"/>
                </a:solidFill>
              </a:rPr>
              <a:t>nAChRs </a:t>
            </a:r>
          </a:p>
        </p:txBody>
      </p:sp>
    </p:spTree>
    <p:extLst>
      <p:ext uri="{BB962C8B-B14F-4D97-AF65-F5344CB8AC3E}">
        <p14:creationId xmlns:p14="http://schemas.microsoft.com/office/powerpoint/2010/main" val="425683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22362"/>
          </a:xfrm>
        </p:spPr>
        <p:txBody>
          <a:bodyPr/>
          <a:lstStyle/>
          <a:p>
            <a:pPr eaLnBrk="1" hangingPunct="1"/>
            <a:r>
              <a:rPr lang="en-GB" altLang="en-US" sz="4000" b="1">
                <a:solidFill>
                  <a:schemeClr val="accent2"/>
                </a:solidFill>
              </a:rPr>
              <a:t>Membrane of Cells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7000"/>
            <a:ext cx="8229600" cy="1652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600"/>
              <a:t>All cells are bounded by a membrane called </a:t>
            </a:r>
            <a:r>
              <a:rPr lang="en-GB" altLang="en-US" sz="2600" b="1">
                <a:solidFill>
                  <a:srgbClr val="3366FF"/>
                </a:solidFill>
              </a:rPr>
              <a:t>plasma membrane</a:t>
            </a:r>
            <a:r>
              <a:rPr lang="en-GB" altLang="en-US" sz="2600"/>
              <a:t>, which serves as a dynamic interface between the internal environment of the cell and the external environments. </a:t>
            </a:r>
          </a:p>
        </p:txBody>
      </p:sp>
      <p:sp>
        <p:nvSpPr>
          <p:cNvPr id="23556" name="Rectangle 13"/>
          <p:cNvSpPr>
            <a:spLocks noChangeArrowheads="1"/>
          </p:cNvSpPr>
          <p:nvPr/>
        </p:nvSpPr>
        <p:spPr bwMode="auto">
          <a:xfrm>
            <a:off x="1947863" y="6043613"/>
            <a:ext cx="47815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b="0"/>
              <a:t>Cell Structure:  </a:t>
            </a:r>
            <a:r>
              <a:rPr lang="en-GB" altLang="en-US" sz="1200" b="0">
                <a:hlinkClick r:id="rId2"/>
              </a:rPr>
              <a:t>http://www.youtube.com/watch?v=PXbv95P3uhI</a:t>
            </a:r>
            <a:endParaRPr lang="en-GB" altLang="en-US" sz="12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b="0"/>
              <a:t>	   </a:t>
            </a:r>
            <a:r>
              <a:rPr lang="en-GB" altLang="en-US" sz="1200" b="0">
                <a:hlinkClick r:id="rId3"/>
              </a:rPr>
              <a:t>http://www.youtube.com/watch?v=fNyq4A08mTo</a:t>
            </a:r>
            <a:endParaRPr lang="en-GB" altLang="en-US" sz="12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b="0"/>
              <a:t>	   </a:t>
            </a:r>
            <a:r>
              <a:rPr lang="en-GB" altLang="en-US" sz="1200" b="0">
                <a:hlinkClick r:id="rId4"/>
              </a:rPr>
              <a:t>http://espanol.video.yahoo.com/watch/40408/808847</a:t>
            </a:r>
            <a:endParaRPr lang="en-GB" altLang="en-US" sz="1200" b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pic>
        <p:nvPicPr>
          <p:cNvPr id="23558" name="Picture 9" descr="16-7_2000px-Cell_membrane_detailed_diagram_en_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09888"/>
            <a:ext cx="75819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45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16" y="1516237"/>
            <a:ext cx="549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2934"/>
                </a:solidFill>
              </a:rPr>
              <a:t>Incubate cells with </a:t>
            </a:r>
            <a:r>
              <a:rPr lang="en-US" sz="2400" dirty="0">
                <a:solidFill>
                  <a:prstClr val="black"/>
                </a:solidFill>
                <a:ea typeface="Calibri"/>
              </a:rPr>
              <a:t>Aβ</a:t>
            </a:r>
            <a:r>
              <a:rPr lang="en-US" sz="2400" baseline="-25000" dirty="0">
                <a:solidFill>
                  <a:prstClr val="black"/>
                </a:solidFill>
                <a:ea typeface="Calibri"/>
              </a:rPr>
              <a:t>1-42</a:t>
            </a:r>
            <a:r>
              <a:rPr lang="en-US" sz="2400" dirty="0">
                <a:solidFill>
                  <a:srgbClr val="292934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632" y="148585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Incubation</a:t>
            </a:r>
            <a:r>
              <a:rPr lang="en-US" dirty="0"/>
              <a:t> </a:t>
            </a:r>
          </a:p>
        </p:txBody>
      </p:sp>
      <p:sp>
        <p:nvSpPr>
          <p:cNvPr id="6" name="Down Arrow 5"/>
          <p:cNvSpPr/>
          <p:nvPr/>
        </p:nvSpPr>
        <p:spPr>
          <a:xfrm>
            <a:off x="4048305" y="2021491"/>
            <a:ext cx="484632" cy="605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1695" y="2718422"/>
            <a:ext cx="527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4, 12, 24, 48, 96 hour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031128" y="3204222"/>
            <a:ext cx="484632" cy="717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622" y="261369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Incubation</a:t>
            </a:r>
          </a:p>
          <a:p>
            <a:r>
              <a:rPr lang="en-US" sz="2400" dirty="0"/>
              <a:t>Periods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632" y="4054292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1995" y="4077758"/>
            <a:ext cx="533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Trypan blue to stain dead cells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393412"/>
            <a:ext cx="66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Determination Of Cell Death Rate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81" y="4587692"/>
            <a:ext cx="542925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28600" y="5293930"/>
            <a:ext cx="137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7222" y="5329535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50825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Olympus DP71 color camera and a 20X objective lens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B80719-5993-4AA6-8E0E-9A244CB75328}"/>
              </a:ext>
            </a:extLst>
          </p:cNvPr>
          <p:cNvSpPr/>
          <p:nvPr/>
        </p:nvSpPr>
        <p:spPr>
          <a:xfrm>
            <a:off x="276405" y="61007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source: http://braukaiser.com/blog/wp-content/uploads/2013/04/fermentation_experiment_o2_access_B.jpg</a:t>
            </a:r>
          </a:p>
        </p:txBody>
      </p:sp>
      <p:pic>
        <p:nvPicPr>
          <p:cNvPr id="7" name="Picture 6" descr="A picture containing outdoor, next, text&#10;&#10;Description generated with high confidence">
            <a:extLst>
              <a:ext uri="{FF2B5EF4-FFF2-40B4-BE49-F238E27FC236}">
                <a16:creationId xmlns:a16="http://schemas.microsoft.com/office/drawing/2014/main" id="{D3C42541-3F60-40BF-924E-FB026A195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t="23554"/>
          <a:stretch/>
        </p:blipFill>
        <p:spPr>
          <a:xfrm>
            <a:off x="6289073" y="2339025"/>
            <a:ext cx="2665864" cy="26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Images SH-EP1 cells with α7β2-nACh Receptors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286314" y="2287422"/>
            <a:ext cx="5283577" cy="3122778"/>
            <a:chOff x="311445" y="3353194"/>
            <a:chExt cx="4734212" cy="2627587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2061108" y="1603531"/>
              <a:ext cx="1234883" cy="4734210"/>
              <a:chOff x="2041718" y="1607236"/>
              <a:chExt cx="1234883" cy="4734210"/>
            </a:xfrm>
          </p:grpSpPr>
          <p:pic>
            <p:nvPicPr>
              <p:cNvPr id="5" name="Picture 4" descr="D:\Himgauri BF live Dead cell for thesis\b.2.2.4\B2.2.4   24 HR WITHOUT AMYLOID.tif"/>
              <p:cNvPicPr/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400" y="1607236"/>
                <a:ext cx="1219200" cy="1055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 descr="D:\Himgauri BF live Dead cell for thesis\b.2.2.4\B2.2.4  48 HR WITHOUT AMYLOID.tif"/>
              <p:cNvPicPr/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3000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400" y="2861074"/>
                <a:ext cx="1219200" cy="99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 descr="D:\Himgauri BF live Dead cell for thesis\b.2.2.4\B2.2.4 96 HR WITHOUT AMYLOID.tif"/>
              <p:cNvPicPr/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401" y="4090061"/>
                <a:ext cx="1219200" cy="99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 descr="D:\Himgauri BF live Dead cell for thesis\b.2.2.4\B2.2.4 TRYPHAN BLUE WITHOUT AMYLOID.tif"/>
              <p:cNvPicPr/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1718" y="5285492"/>
                <a:ext cx="1234883" cy="10559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roup 15"/>
            <p:cNvGrpSpPr/>
            <p:nvPr/>
          </p:nvGrpSpPr>
          <p:grpSpPr>
            <a:xfrm rot="16200000">
              <a:off x="2062935" y="2998059"/>
              <a:ext cx="1231234" cy="4734210"/>
              <a:chOff x="3702369" y="-298448"/>
              <a:chExt cx="1688644" cy="7491445"/>
            </a:xfrm>
          </p:grpSpPr>
          <p:pic>
            <p:nvPicPr>
              <p:cNvPr id="12" name="Picture 11" descr="D:\Himgauri BF live Dead cell for thesis\b.2.2.4\B2.2.4 48 HR WITH AMYLOID.tif"/>
              <p:cNvPicPr/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272" y="-298448"/>
                <a:ext cx="1684200" cy="1657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 descr="D:\Himgauri BF live Dead cell for thesis\b.2.2.4\B2.2.4 48 HR WITH AMYLOID.tif"/>
              <p:cNvPicPr/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53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369" y="1685631"/>
                <a:ext cx="1686104" cy="1567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D:\Himgauri BF live Dead cell for thesis\b.2.2.4\B2.2.4 TYRPAHN BLUE WITH AMYLOID.tif"/>
              <p:cNvPicPr/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907" y="5522048"/>
                <a:ext cx="1686106" cy="1670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Picture 14" descr="D:\Himgauri BF live Dead cell for thesis\b.2.2.4\B2.2.4 96 HR WITH AMYLOID.tif"/>
              <p:cNvPicPr/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907" y="3620944"/>
                <a:ext cx="1683569" cy="157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1947533" y="2288426"/>
            <a:ext cx="1143000" cy="1445374"/>
            <a:chOff x="-411922" y="1"/>
            <a:chExt cx="1789889" cy="1556426"/>
          </a:xfrm>
        </p:grpSpPr>
        <p:pic>
          <p:nvPicPr>
            <p:cNvPr id="18" name="Picture 17" descr="D:\Himgauri BF live Dead cell for thesis\b.2.2.4\B2.2.4 FULLY GROWN.tif"/>
            <p:cNvPicPr>
              <a:picLocks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1922" y="1"/>
              <a:ext cx="1789889" cy="15564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7548" y="1459149"/>
              <a:ext cx="17190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533400" y="2217831"/>
          <a:ext cx="1143000" cy="314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1865">
                <a:tc>
                  <a:txBody>
                    <a:bodyPr/>
                    <a:lstStyle/>
                    <a:p>
                      <a:r>
                        <a:rPr lang="en-US" sz="1400" dirty="0"/>
                        <a:t>Without </a:t>
                      </a:r>
                      <a:r>
                        <a:rPr lang="en-US" sz="1400" dirty="0" err="1"/>
                        <a:t>oligomeric</a:t>
                      </a:r>
                      <a:r>
                        <a:rPr lang="en-US" sz="1400" dirty="0"/>
                        <a:t> A</a:t>
                      </a:r>
                      <a:r>
                        <a:rPr lang="el-GR" sz="1400" dirty="0"/>
                        <a:t>β1-42 </a:t>
                      </a:r>
                      <a:r>
                        <a:rPr lang="en-US" sz="1400" dirty="0"/>
                        <a:t>peptide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1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oligomeric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β1-42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peptide</a:t>
                      </a:r>
                    </a:p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17502"/>
              </p:ext>
            </p:extLst>
          </p:nvPr>
        </p:nvGraphicFramePr>
        <p:xfrm>
          <a:off x="1834980" y="1539240"/>
          <a:ext cx="68168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3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3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 hr </a:t>
                      </a:r>
                    </a:p>
                    <a:p>
                      <a:pPr algn="ctr"/>
                      <a:r>
                        <a:rPr lang="en-US" sz="1400" dirty="0" err="1"/>
                        <a:t>tryphan</a:t>
                      </a:r>
                      <a:r>
                        <a:rPr lang="en-US" sz="1400" dirty="0"/>
                        <a:t> 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" y="5434581"/>
            <a:ext cx="239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bar 20 </a:t>
            </a:r>
            <a:r>
              <a:rPr lang="en-US" sz="1600" dirty="0">
                <a:latin typeface="Symbol" panose="05050102010706020507" pitchFamily="18" charset="2"/>
              </a:rPr>
              <a:t>m</a:t>
            </a:r>
            <a:r>
              <a:rPr lang="en-US" sz="1600" dirty="0"/>
              <a:t>m</a:t>
            </a:r>
          </a:p>
          <a:p>
            <a:r>
              <a:rPr lang="en-US" sz="1600" dirty="0"/>
              <a:t>Same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365823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 rot="16200000">
            <a:off x="4212865" y="1345025"/>
            <a:ext cx="3128911" cy="5001439"/>
            <a:chOff x="2642962" y="-464775"/>
            <a:chExt cx="3739740" cy="7394890"/>
          </a:xfrm>
        </p:grpSpPr>
        <p:pic>
          <p:nvPicPr>
            <p:cNvPr id="2" name="Picture 1" descr="C:\Users\hvn001\Desktop\sw trypahn 96 hr\tryphan withou amyloid\120.tif"/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62" y="5291815"/>
              <a:ext cx="173355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 descr="C:\Users\hvn001\Desktop\sw final\sw 24 hr.tif"/>
            <p:cNvPicPr/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52" y="-464773"/>
              <a:ext cx="173355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Users\hvn001\Desktop\sw final\sw 48 hr.tif"/>
            <p:cNvPicPr/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52" y="1563211"/>
              <a:ext cx="1733550" cy="15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Users\hvn001\Desktop\sw final\withoput amyloid\sw 24 hr.tif"/>
            <p:cNvPicPr/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67" y="-464775"/>
              <a:ext cx="173355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C:\Users\hvn001\Desktop\sw final\withoput amyloid\sw 48 hr.tif"/>
            <p:cNvPicPr/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64" y="1575276"/>
              <a:ext cx="1733550" cy="15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C:\Users\hvn001\Desktop\sw final\withoput amyloid\96 sw.tif"/>
            <p:cNvPicPr/>
            <p:nvPr/>
          </p:nvPicPr>
          <p:blipFill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64" y="3439261"/>
              <a:ext cx="1733550" cy="15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 descr="C:\Users\hvn001\Desktop\sw final\tryphan blue.tif">
              <a:extLst>
                <a:ext uri="{FF2B5EF4-FFF2-40B4-BE49-F238E27FC236}">
                  <a16:creationId xmlns:a16="http://schemas.microsoft.com/office/drawing/2014/main" id="{EC3F1764-CC2D-40F9-8403-A8B6F9B64EFA}"/>
                </a:ext>
              </a:extLst>
            </p:cNvPr>
            <p:cNvPicPr/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2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217" y="5291815"/>
              <a:ext cx="1721485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 descr="C:\Users\hvn001\Desktop\sw final\sw 96 hr.tif">
              <a:extLst>
                <a:ext uri="{FF2B5EF4-FFF2-40B4-BE49-F238E27FC236}">
                  <a16:creationId xmlns:a16="http://schemas.microsoft.com/office/drawing/2014/main" id="{AB1C1CDD-5F65-46F9-A489-06D40F2CB664}"/>
                </a:ext>
              </a:extLst>
            </p:cNvPr>
            <p:cNvPicPr/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52" y="3427831"/>
              <a:ext cx="1733550" cy="1555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2051273" y="2283398"/>
            <a:ext cx="1016000" cy="1450402"/>
            <a:chOff x="0" y="0"/>
            <a:chExt cx="1702340" cy="1605064"/>
          </a:xfrm>
        </p:grpSpPr>
        <p:pic>
          <p:nvPicPr>
            <p:cNvPr id="12" name="Picture 11" descr="C:\Users\hvn001\Desktop\sw final\fully gfrown.tif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02340" cy="16050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58366" y="1507787"/>
              <a:ext cx="17145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304800" y="6096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Images of </a:t>
            </a:r>
            <a:r>
              <a:rPr lang="en-US" sz="3600" dirty="0">
                <a:solidFill>
                  <a:srgbClr val="1F497D"/>
                </a:solidFill>
              </a:rPr>
              <a:t>negative</a:t>
            </a:r>
            <a:r>
              <a:rPr lang="en-US" sz="3600" dirty="0">
                <a:solidFill>
                  <a:schemeClr val="tx2"/>
                </a:solidFill>
              </a:rPr>
              <a:t> control SH-EP1 cells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24008"/>
              </p:ext>
            </p:extLst>
          </p:nvPr>
        </p:nvGraphicFramePr>
        <p:xfrm>
          <a:off x="1954028" y="1547298"/>
          <a:ext cx="63941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Confluent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 </a:t>
                      </a:r>
                      <a:r>
                        <a:rPr lang="en-US" sz="1400" dirty="0" err="1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 hr </a:t>
                      </a:r>
                    </a:p>
                    <a:p>
                      <a:pPr algn="ctr"/>
                      <a:r>
                        <a:rPr lang="en-US" sz="1400" dirty="0"/>
                        <a:t>trypan 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8818"/>
              </p:ext>
            </p:extLst>
          </p:nvPr>
        </p:nvGraphicFramePr>
        <p:xfrm>
          <a:off x="685800" y="2266470"/>
          <a:ext cx="1143000" cy="314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1865">
                <a:tc>
                  <a:txBody>
                    <a:bodyPr/>
                    <a:lstStyle/>
                    <a:p>
                      <a:r>
                        <a:rPr lang="en-US" sz="1400" dirty="0"/>
                        <a:t>Without </a:t>
                      </a:r>
                      <a:r>
                        <a:rPr lang="en-US" sz="1400" dirty="0" err="1"/>
                        <a:t>oligomeric</a:t>
                      </a:r>
                      <a:r>
                        <a:rPr lang="en-US" sz="1400" dirty="0"/>
                        <a:t> A</a:t>
                      </a:r>
                      <a:r>
                        <a:rPr lang="el-GR" sz="1400" dirty="0"/>
                        <a:t>β1-42 </a:t>
                      </a:r>
                      <a:r>
                        <a:rPr lang="en-US" sz="1400" dirty="0"/>
                        <a:t>peptide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1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oligomeric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β1-42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peptide</a:t>
                      </a:r>
                    </a:p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B5F0875-EB8D-4BF0-8AC2-6CD893525626}"/>
              </a:ext>
            </a:extLst>
          </p:cNvPr>
          <p:cNvSpPr txBox="1"/>
          <p:nvPr/>
        </p:nvSpPr>
        <p:spPr>
          <a:xfrm>
            <a:off x="2362200" y="54864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SH-EP1 cells do not have nicotinic receptors. </a:t>
            </a:r>
          </a:p>
          <a:p>
            <a:r>
              <a:rPr lang="en-US" sz="2400" dirty="0"/>
              <a:t>These are used for the negative control condition.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27A622-9A5B-4CBB-A69E-1E9CDAABFB6B}"/>
              </a:ext>
            </a:extLst>
          </p:cNvPr>
          <p:cNvSpPr txBox="1"/>
          <p:nvPr/>
        </p:nvSpPr>
        <p:spPr>
          <a:xfrm>
            <a:off x="457200" y="5434581"/>
            <a:ext cx="239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bar 20 </a:t>
            </a:r>
            <a:r>
              <a:rPr lang="en-US" sz="1600" dirty="0">
                <a:latin typeface="Symbol" panose="05050102010706020507" pitchFamily="18" charset="2"/>
              </a:rPr>
              <a:t>m</a:t>
            </a:r>
            <a:r>
              <a:rPr lang="en-US" sz="1600" dirty="0"/>
              <a:t>m</a:t>
            </a:r>
          </a:p>
          <a:p>
            <a:r>
              <a:rPr lang="en-US" sz="1600" dirty="0"/>
              <a:t>Same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41847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942" y="152400"/>
            <a:ext cx="804712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Cell-based assays using fluorescence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99475"/>
            <a:ext cx="8610600" cy="533742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2400" dirty="0"/>
              <a:t>Changes in protein expression (m</a:t>
            </a:r>
            <a:r>
              <a:rPr lang="en-US" sz="2400" dirty="0">
                <a:latin typeface="Symbol" pitchFamily="18" charset="2"/>
              </a:rPr>
              <a:t>a</a:t>
            </a:r>
            <a:r>
              <a:rPr lang="en-US" sz="2400" dirty="0"/>
              <a:t>7-YFP protein) in SH-EP1 cells</a:t>
            </a:r>
          </a:p>
        </p:txBody>
      </p:sp>
      <p:grpSp>
        <p:nvGrpSpPr>
          <p:cNvPr id="533" name="Group 532"/>
          <p:cNvGrpSpPr/>
          <p:nvPr/>
        </p:nvGrpSpPr>
        <p:grpSpPr>
          <a:xfrm>
            <a:off x="2047875" y="2271759"/>
            <a:ext cx="3286125" cy="2176463"/>
            <a:chOff x="1733550" y="3311525"/>
            <a:chExt cx="3286125" cy="2176463"/>
          </a:xfrm>
        </p:grpSpPr>
        <p:grpSp>
          <p:nvGrpSpPr>
            <p:cNvPr id="4" name="Group 629"/>
            <p:cNvGrpSpPr>
              <a:grpSpLocks/>
            </p:cNvGrpSpPr>
            <p:nvPr/>
          </p:nvGrpSpPr>
          <p:grpSpPr bwMode="auto">
            <a:xfrm>
              <a:off x="1733550" y="3311525"/>
              <a:ext cx="3286125" cy="2176463"/>
              <a:chOff x="1264" y="2816"/>
              <a:chExt cx="2070" cy="1371"/>
            </a:xfrm>
          </p:grpSpPr>
          <p:grpSp>
            <p:nvGrpSpPr>
              <p:cNvPr id="5" name="Group 627"/>
              <p:cNvGrpSpPr>
                <a:grpSpLocks/>
              </p:cNvGrpSpPr>
              <p:nvPr/>
            </p:nvGrpSpPr>
            <p:grpSpPr bwMode="auto">
              <a:xfrm>
                <a:off x="1264" y="2816"/>
                <a:ext cx="2070" cy="1371"/>
                <a:chOff x="1264" y="2816"/>
                <a:chExt cx="2070" cy="1371"/>
              </a:xfrm>
            </p:grpSpPr>
            <p:grpSp>
              <p:nvGrpSpPr>
                <p:cNvPr id="6" name="Group 626"/>
                <p:cNvGrpSpPr>
                  <a:grpSpLocks/>
                </p:cNvGrpSpPr>
                <p:nvPr/>
              </p:nvGrpSpPr>
              <p:grpSpPr bwMode="auto">
                <a:xfrm>
                  <a:off x="1264" y="2816"/>
                  <a:ext cx="2070" cy="1371"/>
                  <a:chOff x="1264" y="2816"/>
                  <a:chExt cx="2070" cy="1371"/>
                </a:xfrm>
              </p:grpSpPr>
              <p:sp>
                <p:nvSpPr>
                  <p:cNvPr id="50084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264" y="2816"/>
                    <a:ext cx="2070" cy="1371"/>
                  </a:xfrm>
                  <a:prstGeom prst="rect">
                    <a:avLst/>
                  </a:prstGeom>
                  <a:solidFill>
                    <a:srgbClr val="99CCFF">
                      <a:alpha val="25999"/>
                    </a:srgbClr>
                  </a:solidFill>
                  <a:ln w="9525">
                    <a:solidFill>
                      <a:srgbClr val="666699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" name="Group 12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6" y="2852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848" name="Oval 1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0" name="Oval 1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1" name="Oval 1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2" name="Oval 1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3" name="Oval 1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4" name="Oval 1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5" name="Oval 1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6" name="Oval 1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7" name="Oval 1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8" name="Oval 1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59" name="Oval 1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60" name="Oval 1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" name="Group 1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6" y="2934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879" name="Oval 1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0" name="Oval 1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1" name="Oval 1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2" name="Oval 1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3" name="Oval 1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4" name="Oval 14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5" name="Oval 1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6" name="Oval 1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7" name="Oval 1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8" name="Oval 1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89" name="Oval 1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0" name="Oval 1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" name="Group 15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2935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892" name="Oval 1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3" name="Oval 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4" name="Oval 1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5" name="Oval 1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6" name="Oval 1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7" name="Oval 1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8" name="Oval 1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899" name="Oval 1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00" name="Oval 1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01" name="Oval 1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02" name="Oval 1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03" name="Oval 1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" name="Group 18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017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919" name="Oval 1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0" name="Oval 1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1" name="Oval 1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2" name="Oval 1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3" name="Oval 1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4" name="Oval 1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5" name="Oval 1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6" name="Oval 1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7" name="Oval 1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8" name="Oval 1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29" name="Oval 1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30" name="Oval 1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" name="Group 20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7" y="3099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946" name="Oval 2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47" name="Oval 2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48" name="Oval 2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49" name="Oval 2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0" name="Oval 2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1" name="Oval 2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2" name="Oval 2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3" name="Oval 2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4" name="Oval 2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5" name="Oval 2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6" name="Oval 2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57" name="Oval 2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Group 22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7" y="3180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960" name="Oval 2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1" name="Oval 2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2" name="Oval 2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3" name="Oval 2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4" name="Oval 2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5" name="Oval 2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6" name="Oval 2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7" name="Oval 2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8" name="Oval 2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69" name="Oval 2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0" name="Oval 2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1" name="Oval 2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" name="Group 23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6" y="3181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973" name="Oval 2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4" name="Oval 2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5" name="Oval 2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6" name="Oval 2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7" name="Oval 24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8" name="Oval 24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79" name="Oval 2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0" name="Oval 2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1" name="Oval 2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2" name="Oval 2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3" name="Oval 2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4" name="Oval 24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" name="Group 25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6" y="3262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0987" name="Oval 2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8" name="Oval 2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89" name="Oval 2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0" name="Oval 2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1" name="Oval 2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2" name="Oval 2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3" name="Oval 2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4" name="Oval 2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5" name="Oval 2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6" name="Oval 2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7" name="Oval 2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998" name="Oval 2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" name="Group 26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263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00" name="Oval 2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1" name="Oval 2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2" name="Oval 2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3" name="Oval 2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4" name="Oval 2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5" name="Oval 2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6" name="Oval 2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7" name="Oval 2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8" name="Oval 2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09" name="Oval 2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10" name="Oval 2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11" name="Oval 2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" name="Group 556"/>
                  <p:cNvGrpSpPr>
                    <a:grpSpLocks/>
                  </p:cNvGrpSpPr>
                  <p:nvPr/>
                </p:nvGrpSpPr>
                <p:grpSpPr bwMode="auto">
                  <a:xfrm>
                    <a:off x="1641" y="3344"/>
                    <a:ext cx="320" cy="72"/>
                    <a:chOff x="1641" y="3344"/>
                    <a:chExt cx="320" cy="72"/>
                  </a:xfrm>
                </p:grpSpPr>
                <p:sp>
                  <p:nvSpPr>
                    <p:cNvPr id="501018" name="Oval 2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723" y="3344"/>
                      <a:ext cx="71" cy="71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19" name="Oval 2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1" y="3345"/>
                      <a:ext cx="71" cy="71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20" name="Oval 2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6" y="3345"/>
                      <a:ext cx="72" cy="71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21" name="Oval 2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89" y="3345"/>
                      <a:ext cx="72" cy="71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" name="Group 29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345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27" name="Oval 2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28" name="Oval 2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29" name="Oval 2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0" name="Oval 2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1" name="Oval 2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2" name="Oval 2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3" name="Oval 2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4" name="Oval 2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5" name="Oval 2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6" name="Oval 3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7" name="Oval 3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38" name="Oval 3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" name="Group 30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6" y="3426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41" name="Oval 3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2" name="Oval 3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3" name="Oval 3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4" name="Oval 3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5" name="Oval 3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6" name="Oval 3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7" name="Oval 3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8" name="Oval 3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49" name="Oval 3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0" name="Oval 3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1" name="Oval 3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2" name="Oval 3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" name="Group 31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427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54" name="Oval 3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5" name="Oval 3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6" name="Oval 3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7" name="Oval 3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8" name="Oval 3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59" name="Oval 3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0" name="Oval 3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1" name="Oval 3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2" name="Oval 3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3" name="Oval 3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4" name="Oval 3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65" name="Oval 3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0" name="Group 34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509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81" name="Oval 3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2" name="Oval 3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3" name="Oval 3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4" name="Oval 34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5" name="Oval 3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6" name="Oval 3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7" name="Oval 3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8" name="Oval 3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89" name="Oval 3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0" name="Oval 3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1" name="Oval 3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2" name="Oval 3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" name="Group 35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8" y="3590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095" name="Oval 3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6" name="Oval 3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7" name="Oval 3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8" name="Oval 3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099" name="Oval 3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0" name="Oval 3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1" name="Oval 3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2" name="Oval 3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3" name="Oval 3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4" name="Oval 3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5" name="Oval 3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06" name="Oval 3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" name="Group 38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6" y="3672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22" name="Oval 3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3" name="Oval 3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4" name="Oval 3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5" name="Oval 3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6" name="Oval 3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7" name="Oval 3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8" name="Oval 3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29" name="Oval 3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0" name="Oval 3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1" name="Oval 3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2" name="Oval 3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3" name="Oval 3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" name="Group 3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5" y="3673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35" name="Oval 3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6" name="Oval 4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7" name="Oval 4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8" name="Oval 4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39" name="Oval 40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0" name="Oval 4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1" name="Oval 4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2" name="Oval 4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3" name="Oval 4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4" name="Oval 4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5" name="Oval 4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46" name="Oval 4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4" name="Group 41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8" y="3754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49" name="Oval 4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0" name="Oval 4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1" name="Oval 4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2" name="Oval 4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3" name="Oval 4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4" name="Oval 4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5" name="Oval 4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6" name="Oval 4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7" name="Oval 4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8" name="Oval 4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59" name="Oval 4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0" name="Oval 4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42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7" y="3755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62" name="Oval 4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3" name="Oval 4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4" name="Oval 4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5" name="Oval 4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6" name="Oval 4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7" name="Oval 4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8" name="Oval 4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69" name="Oval 4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0" name="Oval 4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1" name="Oval 4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2" name="Oval 43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3" name="Oval 4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43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7" y="3836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76" name="Oval 4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7" name="Oval 44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8" name="Oval 44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79" name="Oval 4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0" name="Oval 4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1" name="Oval 4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2" name="Oval 4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3" name="Oval 4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4" name="Oval 44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5" name="Oval 4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6" name="Oval 4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87" name="Oval 4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Group 45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6" y="3837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189" name="Oval 4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0" name="Oval 4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1" name="Oval 4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2" name="Oval 4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3" name="Oval 4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4" name="Oval 4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5" name="Oval 4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6" name="Oval 4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7" name="Oval 4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8" name="Oval 4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199" name="Oval 4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00" name="Oval 4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" name="Group 47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6" y="3919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216" name="Oval 48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17" name="Oval 48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18" name="Oval 4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19" name="Oval 4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0" name="Oval 4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1" name="Oval 4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2" name="Oval 4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3" name="Oval 4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4" name="Oval 4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5" name="Oval 4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6" name="Oval 4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27" name="Oval 4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" name="Group 49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18" y="3999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230" name="Oval 4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1" name="Oval 4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2" name="Oval 4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3" name="Oval 4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4" name="Oval 4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5" name="Oval 4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6" name="Oval 5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7" name="Oval 5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8" name="Oval 5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39" name="Oval 50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0" name="Oval 5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1" name="Oval 5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Group 50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307" y="4000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243" name="Oval 5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4" name="Oval 5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5" name="Oval 5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6" name="Oval 5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7" name="Oval 5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8" name="Oval 5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49" name="Oval 5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0" name="Oval 5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1" name="Oval 5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2" name="Oval 5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3" name="Oval 5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4" name="Oval 5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" name="Group 52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20" y="4081"/>
                    <a:ext cx="979" cy="72"/>
                    <a:chOff x="1316" y="2987"/>
                    <a:chExt cx="1970" cy="144"/>
                  </a:xfrm>
                </p:grpSpPr>
                <p:sp>
                  <p:nvSpPr>
                    <p:cNvPr id="501257" name="Oval 5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6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8" name="Oval 5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47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59" name="Oval 5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4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0" name="Oval 5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0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1" name="Oval 5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3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2" name="Oval 5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69" y="2988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3" name="Oval 5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2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4" name="Oval 5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70" y="2989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5" name="Oval 5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638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6" name="Oval 5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806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7" name="Oval 5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974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268" name="Oval 5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42" y="2987"/>
                      <a:ext cx="144" cy="142"/>
                    </a:xfrm>
                    <a:prstGeom prst="ellipse">
                      <a:avLst/>
                    </a:prstGeom>
                    <a:solidFill>
                      <a:srgbClr val="3366FF">
                        <a:alpha val="3999"/>
                      </a:srgbClr>
                    </a:solidFill>
                    <a:ln w="9525">
                      <a:solidFill>
                        <a:srgbClr val="00008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1228" name="Group 550"/>
                <p:cNvGrpSpPr>
                  <a:grpSpLocks/>
                </p:cNvGrpSpPr>
                <p:nvPr/>
              </p:nvGrpSpPr>
              <p:grpSpPr bwMode="auto">
                <a:xfrm>
                  <a:off x="1641" y="3016"/>
                  <a:ext cx="320" cy="72"/>
                  <a:chOff x="1641" y="3016"/>
                  <a:chExt cx="320" cy="72"/>
                </a:xfrm>
              </p:grpSpPr>
              <p:sp>
                <p:nvSpPr>
                  <p:cNvPr id="500910" name="Oval 1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23" y="3016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11" name="Oval 1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41" y="3017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12" name="Oval 1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06" y="3017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13" name="Oval 1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89" y="3017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29" name="Group 552"/>
                <p:cNvGrpSpPr>
                  <a:grpSpLocks/>
                </p:cNvGrpSpPr>
                <p:nvPr/>
              </p:nvGrpSpPr>
              <p:grpSpPr bwMode="auto">
                <a:xfrm>
                  <a:off x="1318" y="3098"/>
                  <a:ext cx="313" cy="72"/>
                  <a:chOff x="1318" y="3098"/>
                  <a:chExt cx="313" cy="72"/>
                </a:xfrm>
              </p:grpSpPr>
              <p:sp>
                <p:nvSpPr>
                  <p:cNvPr id="500933" name="Oval 1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18" y="309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34" name="Oval 1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99" y="309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35" name="Oval 1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80" y="309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36" name="Oval 2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0" y="3098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42" name="Group 554"/>
                <p:cNvGrpSpPr>
                  <a:grpSpLocks/>
                </p:cNvGrpSpPr>
                <p:nvPr/>
              </p:nvGrpSpPr>
              <p:grpSpPr bwMode="auto">
                <a:xfrm>
                  <a:off x="1975" y="3098"/>
                  <a:ext cx="322" cy="71"/>
                  <a:chOff x="1975" y="3098"/>
                  <a:chExt cx="322" cy="71"/>
                </a:xfrm>
              </p:grpSpPr>
              <p:sp>
                <p:nvSpPr>
                  <p:cNvPr id="500941" name="Oval 2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5" y="309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42" name="Oval 2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58" y="309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43" name="Oval 2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42" y="309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0944" name="Oval 2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25" y="309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55" name="Group 558"/>
                <p:cNvGrpSpPr>
                  <a:grpSpLocks/>
                </p:cNvGrpSpPr>
                <p:nvPr/>
              </p:nvGrpSpPr>
              <p:grpSpPr bwMode="auto">
                <a:xfrm>
                  <a:off x="1316" y="3508"/>
                  <a:ext cx="313" cy="72"/>
                  <a:chOff x="1316" y="3508"/>
                  <a:chExt cx="313" cy="72"/>
                </a:xfrm>
              </p:grpSpPr>
              <p:sp>
                <p:nvSpPr>
                  <p:cNvPr id="501068" name="Oval 3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16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69" name="Oval 3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97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0" name="Oval 3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78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1" name="Oval 3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58" y="3508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56" name="Group 559"/>
                <p:cNvGrpSpPr>
                  <a:grpSpLocks/>
                </p:cNvGrpSpPr>
                <p:nvPr/>
              </p:nvGrpSpPr>
              <p:grpSpPr bwMode="auto">
                <a:xfrm>
                  <a:off x="2630" y="3591"/>
                  <a:ext cx="320" cy="72"/>
                  <a:chOff x="1641" y="3508"/>
                  <a:chExt cx="320" cy="72"/>
                </a:xfrm>
              </p:grpSpPr>
              <p:sp>
                <p:nvSpPr>
                  <p:cNvPr id="501072" name="Oval 3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23" y="3508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3" name="Oval 3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41" y="3509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4" name="Oval 3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06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5" name="Oval 3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89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69" name="Group 560"/>
                <p:cNvGrpSpPr>
                  <a:grpSpLocks/>
                </p:cNvGrpSpPr>
                <p:nvPr/>
              </p:nvGrpSpPr>
              <p:grpSpPr bwMode="auto">
                <a:xfrm>
                  <a:off x="1973" y="3508"/>
                  <a:ext cx="322" cy="71"/>
                  <a:chOff x="1973" y="3508"/>
                  <a:chExt cx="322" cy="71"/>
                </a:xfrm>
              </p:grpSpPr>
              <p:sp>
                <p:nvSpPr>
                  <p:cNvPr id="501076" name="Oval 3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7" name="Oval 3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56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8" name="Oval 3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40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079" name="Oval 3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23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70" name="Group 586"/>
                <p:cNvGrpSpPr>
                  <a:grpSpLocks/>
                </p:cNvGrpSpPr>
                <p:nvPr/>
              </p:nvGrpSpPr>
              <p:grpSpPr bwMode="auto">
                <a:xfrm>
                  <a:off x="1642" y="3917"/>
                  <a:ext cx="320" cy="72"/>
                  <a:chOff x="1641" y="3508"/>
                  <a:chExt cx="320" cy="72"/>
                </a:xfrm>
              </p:grpSpPr>
              <p:sp>
                <p:nvSpPr>
                  <p:cNvPr id="501323" name="Oval 5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23" y="3508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24" name="Oval 5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41" y="3509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25" name="Oval 5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06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26" name="Oval 5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89" y="3509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71" name="Group 596"/>
                <p:cNvGrpSpPr>
                  <a:grpSpLocks/>
                </p:cNvGrpSpPr>
                <p:nvPr/>
              </p:nvGrpSpPr>
              <p:grpSpPr bwMode="auto">
                <a:xfrm>
                  <a:off x="2633" y="4078"/>
                  <a:ext cx="320" cy="72"/>
                  <a:chOff x="1641" y="3016"/>
                  <a:chExt cx="320" cy="72"/>
                </a:xfrm>
              </p:grpSpPr>
              <p:sp>
                <p:nvSpPr>
                  <p:cNvPr id="501333" name="Oval 5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23" y="3016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34" name="Oval 5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41" y="3017"/>
                    <a:ext cx="71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35" name="Oval 5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06" y="3017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36" name="Oval 6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89" y="3017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1272" name="Group 611"/>
                <p:cNvGrpSpPr>
                  <a:grpSpLocks/>
                </p:cNvGrpSpPr>
                <p:nvPr/>
              </p:nvGrpSpPr>
              <p:grpSpPr bwMode="auto">
                <a:xfrm>
                  <a:off x="2963" y="2850"/>
                  <a:ext cx="322" cy="71"/>
                  <a:chOff x="1973" y="3508"/>
                  <a:chExt cx="322" cy="71"/>
                </a:xfrm>
              </p:grpSpPr>
              <p:sp>
                <p:nvSpPr>
                  <p:cNvPr id="501348" name="Oval 6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49" name="Oval 6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56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50" name="Oval 6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40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1351" name="Oval 6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23" y="3508"/>
                    <a:ext cx="72" cy="71"/>
                  </a:xfrm>
                  <a:prstGeom prst="ellipse">
                    <a:avLst/>
                  </a:prstGeom>
                  <a:solidFill>
                    <a:srgbClr val="3366FF">
                      <a:alpha val="3999"/>
                    </a:srgbClr>
                  </a:solidFill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01273" name="Group 555"/>
              <p:cNvGrpSpPr>
                <a:grpSpLocks/>
              </p:cNvGrpSpPr>
              <p:nvPr/>
            </p:nvGrpSpPr>
            <p:grpSpPr bwMode="auto">
              <a:xfrm>
                <a:off x="1316" y="3344"/>
                <a:ext cx="313" cy="72"/>
                <a:chOff x="1316" y="3344"/>
                <a:chExt cx="313" cy="72"/>
              </a:xfrm>
            </p:grpSpPr>
            <p:sp>
              <p:nvSpPr>
                <p:cNvPr id="501014" name="Oval 278"/>
                <p:cNvSpPr>
                  <a:spLocks noChangeAspect="1" noChangeArrowheads="1"/>
                </p:cNvSpPr>
                <p:nvPr/>
              </p:nvSpPr>
              <p:spPr bwMode="auto">
                <a:xfrm>
                  <a:off x="1316" y="3345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15" name="Oval 279"/>
                <p:cNvSpPr>
                  <a:spLocks noChangeAspect="1" noChangeArrowheads="1"/>
                </p:cNvSpPr>
                <p:nvPr/>
              </p:nvSpPr>
              <p:spPr bwMode="auto">
                <a:xfrm>
                  <a:off x="1397" y="3345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16" name="Oval 280"/>
                <p:cNvSpPr>
                  <a:spLocks noChangeAspect="1" noChangeArrowheads="1"/>
                </p:cNvSpPr>
                <p:nvPr/>
              </p:nvSpPr>
              <p:spPr bwMode="auto">
                <a:xfrm>
                  <a:off x="1478" y="3345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17" name="Oval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1558" y="3344"/>
                  <a:ext cx="71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74" name="Group 557"/>
              <p:cNvGrpSpPr>
                <a:grpSpLocks/>
              </p:cNvGrpSpPr>
              <p:nvPr/>
            </p:nvGrpSpPr>
            <p:grpSpPr bwMode="auto">
              <a:xfrm>
                <a:off x="1973" y="3344"/>
                <a:ext cx="322" cy="71"/>
                <a:chOff x="1973" y="3344"/>
                <a:chExt cx="322" cy="71"/>
              </a:xfrm>
            </p:grpSpPr>
            <p:sp>
              <p:nvSpPr>
                <p:cNvPr id="501022" name="Oval 286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344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23" name="Oval 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344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24" name="Oval 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344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025" name="Oval 289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344"/>
                  <a:ext cx="72" cy="71"/>
                </a:xfrm>
                <a:prstGeom prst="ellipse">
                  <a:avLst/>
                </a:prstGeom>
                <a:solidFill>
                  <a:srgbClr val="3366FF">
                    <a:alpha val="3999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01275" name="Group 632"/>
            <p:cNvGrpSpPr>
              <a:grpSpLocks/>
            </p:cNvGrpSpPr>
            <p:nvPr/>
          </p:nvGrpSpPr>
          <p:grpSpPr bwMode="auto">
            <a:xfrm>
              <a:off x="1808163" y="3368675"/>
              <a:ext cx="3136900" cy="2063750"/>
              <a:chOff x="1139" y="2206"/>
              <a:chExt cx="1976" cy="1300"/>
            </a:xfrm>
          </p:grpSpPr>
          <p:grpSp>
            <p:nvGrpSpPr>
              <p:cNvPr id="501276" name="Group 551"/>
              <p:cNvGrpSpPr>
                <a:grpSpLocks/>
              </p:cNvGrpSpPr>
              <p:nvPr/>
            </p:nvGrpSpPr>
            <p:grpSpPr bwMode="auto">
              <a:xfrm>
                <a:off x="1801" y="2370"/>
                <a:ext cx="322" cy="71"/>
                <a:chOff x="1973" y="3016"/>
                <a:chExt cx="322" cy="71"/>
              </a:xfrm>
            </p:grpSpPr>
            <p:sp>
              <p:nvSpPr>
                <p:cNvPr id="500914" name="Oval 178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15" name="Oval 179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16" name="Oval 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17" name="Oval 181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77" name="Group 553"/>
              <p:cNvGrpSpPr>
                <a:grpSpLocks/>
              </p:cNvGrpSpPr>
              <p:nvPr/>
            </p:nvGrpSpPr>
            <p:grpSpPr bwMode="auto">
              <a:xfrm>
                <a:off x="1471" y="2452"/>
                <a:ext cx="320" cy="72"/>
                <a:chOff x="1643" y="3098"/>
                <a:chExt cx="320" cy="72"/>
              </a:xfrm>
            </p:grpSpPr>
            <p:sp>
              <p:nvSpPr>
                <p:cNvPr id="500937" name="Oval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1725" y="3098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38" name="Oval 20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3" y="3099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39" name="Oval 203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940" name="Oval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1891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78" name="Group 561"/>
              <p:cNvGrpSpPr>
                <a:grpSpLocks/>
              </p:cNvGrpSpPr>
              <p:nvPr/>
            </p:nvGrpSpPr>
            <p:grpSpPr bwMode="auto">
              <a:xfrm>
                <a:off x="1141" y="2372"/>
                <a:ext cx="320" cy="72"/>
                <a:chOff x="1643" y="3098"/>
                <a:chExt cx="320" cy="72"/>
              </a:xfrm>
            </p:grpSpPr>
            <p:sp>
              <p:nvSpPr>
                <p:cNvPr id="501298" name="Oval 562"/>
                <p:cNvSpPr>
                  <a:spLocks noChangeAspect="1" noChangeArrowheads="1"/>
                </p:cNvSpPr>
                <p:nvPr/>
              </p:nvSpPr>
              <p:spPr bwMode="auto">
                <a:xfrm>
                  <a:off x="1725" y="3098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299" name="Oval 56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3" y="3099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0" name="Oval 564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1" name="Oval 565"/>
                <p:cNvSpPr>
                  <a:spLocks noChangeAspect="1" noChangeArrowheads="1"/>
                </p:cNvSpPr>
                <p:nvPr/>
              </p:nvSpPr>
              <p:spPr bwMode="auto">
                <a:xfrm>
                  <a:off x="1891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79" name="Group 566"/>
              <p:cNvGrpSpPr>
                <a:grpSpLocks/>
              </p:cNvGrpSpPr>
              <p:nvPr/>
            </p:nvGrpSpPr>
            <p:grpSpPr bwMode="auto">
              <a:xfrm>
                <a:off x="2133" y="2944"/>
                <a:ext cx="322" cy="71"/>
                <a:chOff x="1973" y="3016"/>
                <a:chExt cx="322" cy="71"/>
              </a:xfrm>
            </p:grpSpPr>
            <p:sp>
              <p:nvSpPr>
                <p:cNvPr id="501303" name="Oval 567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4" name="Oval 568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5" name="Oval 569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6" name="Oval 570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0" name="Group 571"/>
              <p:cNvGrpSpPr>
                <a:grpSpLocks/>
              </p:cNvGrpSpPr>
              <p:nvPr/>
            </p:nvGrpSpPr>
            <p:grpSpPr bwMode="auto">
              <a:xfrm>
                <a:off x="2790" y="2944"/>
                <a:ext cx="322" cy="71"/>
                <a:chOff x="1973" y="3016"/>
                <a:chExt cx="322" cy="71"/>
              </a:xfrm>
            </p:grpSpPr>
            <p:sp>
              <p:nvSpPr>
                <p:cNvPr id="501308" name="Oval 57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09" name="Oval 573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0" name="Oval 574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1" name="Oval 575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1" name="Group 576"/>
              <p:cNvGrpSpPr>
                <a:grpSpLocks/>
              </p:cNvGrpSpPr>
              <p:nvPr/>
            </p:nvGrpSpPr>
            <p:grpSpPr bwMode="auto">
              <a:xfrm>
                <a:off x="1471" y="2864"/>
                <a:ext cx="322" cy="71"/>
                <a:chOff x="1973" y="3016"/>
                <a:chExt cx="322" cy="71"/>
              </a:xfrm>
            </p:grpSpPr>
            <p:sp>
              <p:nvSpPr>
                <p:cNvPr id="501313" name="Oval 577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4" name="Oval 578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5" name="Oval 579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6" name="Oval 580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2" name="Group 581"/>
              <p:cNvGrpSpPr>
                <a:grpSpLocks/>
              </p:cNvGrpSpPr>
              <p:nvPr/>
            </p:nvGrpSpPr>
            <p:grpSpPr bwMode="auto">
              <a:xfrm>
                <a:off x="1139" y="3272"/>
                <a:ext cx="322" cy="71"/>
                <a:chOff x="1973" y="3016"/>
                <a:chExt cx="322" cy="71"/>
              </a:xfrm>
            </p:grpSpPr>
            <p:sp>
              <p:nvSpPr>
                <p:cNvPr id="501318" name="Oval 5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19" name="Oval 583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20" name="Oval 584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21" name="Oval 585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3" name="Group 591"/>
              <p:cNvGrpSpPr>
                <a:grpSpLocks/>
              </p:cNvGrpSpPr>
              <p:nvPr/>
            </p:nvGrpSpPr>
            <p:grpSpPr bwMode="auto">
              <a:xfrm>
                <a:off x="1803" y="3272"/>
                <a:ext cx="320" cy="72"/>
                <a:chOff x="1643" y="3098"/>
                <a:chExt cx="320" cy="72"/>
              </a:xfrm>
            </p:grpSpPr>
            <p:sp>
              <p:nvSpPr>
                <p:cNvPr id="501328" name="Oval 592"/>
                <p:cNvSpPr>
                  <a:spLocks noChangeAspect="1" noChangeArrowheads="1"/>
                </p:cNvSpPr>
                <p:nvPr/>
              </p:nvSpPr>
              <p:spPr bwMode="auto">
                <a:xfrm>
                  <a:off x="1725" y="3098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29" name="Oval 59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3" y="3099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30" name="Oval 594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31" name="Oval 595"/>
                <p:cNvSpPr>
                  <a:spLocks noChangeAspect="1" noChangeArrowheads="1"/>
                </p:cNvSpPr>
                <p:nvPr/>
              </p:nvSpPr>
              <p:spPr bwMode="auto">
                <a:xfrm>
                  <a:off x="1891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4" name="Group 601"/>
              <p:cNvGrpSpPr>
                <a:grpSpLocks/>
              </p:cNvGrpSpPr>
              <p:nvPr/>
            </p:nvGrpSpPr>
            <p:grpSpPr bwMode="auto">
              <a:xfrm>
                <a:off x="2793" y="3432"/>
                <a:ext cx="322" cy="71"/>
                <a:chOff x="1973" y="3016"/>
                <a:chExt cx="322" cy="71"/>
              </a:xfrm>
            </p:grpSpPr>
            <p:sp>
              <p:nvSpPr>
                <p:cNvPr id="501338" name="Oval 60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39" name="Oval 603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40" name="Oval 604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41" name="Oval 605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5" name="Group 606"/>
              <p:cNvGrpSpPr>
                <a:grpSpLocks/>
              </p:cNvGrpSpPr>
              <p:nvPr/>
            </p:nvGrpSpPr>
            <p:grpSpPr bwMode="auto">
              <a:xfrm>
                <a:off x="2133" y="3434"/>
                <a:ext cx="320" cy="72"/>
                <a:chOff x="1643" y="3098"/>
                <a:chExt cx="320" cy="72"/>
              </a:xfrm>
            </p:grpSpPr>
            <p:sp>
              <p:nvSpPr>
                <p:cNvPr id="501343" name="Oval 607"/>
                <p:cNvSpPr>
                  <a:spLocks noChangeAspect="1" noChangeArrowheads="1"/>
                </p:cNvSpPr>
                <p:nvPr/>
              </p:nvSpPr>
              <p:spPr bwMode="auto">
                <a:xfrm>
                  <a:off x="1725" y="3098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44" name="Oval 60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3" y="3099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45" name="Oval 609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46" name="Oval 610"/>
                <p:cNvSpPr>
                  <a:spLocks noChangeAspect="1" noChangeArrowheads="1"/>
                </p:cNvSpPr>
                <p:nvPr/>
              </p:nvSpPr>
              <p:spPr bwMode="auto">
                <a:xfrm>
                  <a:off x="1891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6" name="Group 616"/>
              <p:cNvGrpSpPr>
                <a:grpSpLocks/>
              </p:cNvGrpSpPr>
              <p:nvPr/>
            </p:nvGrpSpPr>
            <p:grpSpPr bwMode="auto">
              <a:xfrm>
                <a:off x="2461" y="2206"/>
                <a:ext cx="322" cy="71"/>
                <a:chOff x="1973" y="3016"/>
                <a:chExt cx="322" cy="71"/>
              </a:xfrm>
            </p:grpSpPr>
            <p:sp>
              <p:nvSpPr>
                <p:cNvPr id="501353" name="Oval 617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54" name="Oval 618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55" name="Oval 619"/>
                <p:cNvSpPr>
                  <a:spLocks noChangeAspect="1" noChangeArrowheads="1"/>
                </p:cNvSpPr>
                <p:nvPr/>
              </p:nvSpPr>
              <p:spPr bwMode="auto">
                <a:xfrm>
                  <a:off x="2140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56" name="Oval 620"/>
                <p:cNvSpPr>
                  <a:spLocks noChangeAspect="1" noChangeArrowheads="1"/>
                </p:cNvSpPr>
                <p:nvPr/>
              </p:nvSpPr>
              <p:spPr bwMode="auto">
                <a:xfrm>
                  <a:off x="2223" y="3016"/>
                  <a:ext cx="72" cy="71"/>
                </a:xfrm>
                <a:prstGeom prst="ellipse">
                  <a:avLst/>
                </a:prstGeom>
                <a:solidFill>
                  <a:srgbClr val="FFFF00">
                    <a:alpha val="96001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1287" name="Group 621"/>
              <p:cNvGrpSpPr>
                <a:grpSpLocks/>
              </p:cNvGrpSpPr>
              <p:nvPr/>
            </p:nvGrpSpPr>
            <p:grpSpPr bwMode="auto">
              <a:xfrm>
                <a:off x="2131" y="2207"/>
                <a:ext cx="320" cy="72"/>
                <a:chOff x="1643" y="3098"/>
                <a:chExt cx="320" cy="72"/>
              </a:xfrm>
            </p:grpSpPr>
            <p:sp>
              <p:nvSpPr>
                <p:cNvPr id="501358" name="Oval 622"/>
                <p:cNvSpPr>
                  <a:spLocks noChangeAspect="1" noChangeArrowheads="1"/>
                </p:cNvSpPr>
                <p:nvPr/>
              </p:nvSpPr>
              <p:spPr bwMode="auto">
                <a:xfrm>
                  <a:off x="1725" y="3098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59" name="Oval 62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3" y="3099"/>
                  <a:ext cx="71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60" name="Oval 624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361" name="Oval 625"/>
                <p:cNvSpPr>
                  <a:spLocks noChangeAspect="1" noChangeArrowheads="1"/>
                </p:cNvSpPr>
                <p:nvPr/>
              </p:nvSpPr>
              <p:spPr bwMode="auto">
                <a:xfrm>
                  <a:off x="1891" y="3099"/>
                  <a:ext cx="72" cy="71"/>
                </a:xfrm>
                <a:prstGeom prst="ellipse">
                  <a:avLst/>
                </a:prstGeom>
                <a:solidFill>
                  <a:srgbClr val="FFFF99">
                    <a:alpha val="64000"/>
                  </a:srgbClr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34" name="Group 533"/>
          <p:cNvGrpSpPr/>
          <p:nvPr/>
        </p:nvGrpSpPr>
        <p:grpSpPr>
          <a:xfrm>
            <a:off x="5443408" y="2545952"/>
            <a:ext cx="3268663" cy="2006600"/>
            <a:chOff x="5559425" y="3194050"/>
            <a:chExt cx="3268663" cy="2006600"/>
          </a:xfrm>
        </p:grpSpPr>
        <p:sp>
          <p:nvSpPr>
            <p:cNvPr id="500764" name="Freeform 28"/>
            <p:cNvSpPr>
              <a:spLocks noChangeAspect="1"/>
            </p:cNvSpPr>
            <p:nvPr/>
          </p:nvSpPr>
          <p:spPr bwMode="auto">
            <a:xfrm>
              <a:off x="6545263" y="3205163"/>
              <a:ext cx="825500" cy="1930400"/>
            </a:xfrm>
            <a:custGeom>
              <a:avLst/>
              <a:gdLst/>
              <a:ahLst/>
              <a:cxnLst>
                <a:cxn ang="0">
                  <a:pos x="195" y="51"/>
                </a:cxn>
                <a:cxn ang="0">
                  <a:pos x="306" y="6"/>
                </a:cxn>
                <a:cxn ang="0">
                  <a:pos x="483" y="15"/>
                </a:cxn>
                <a:cxn ang="0">
                  <a:pos x="498" y="39"/>
                </a:cxn>
                <a:cxn ang="0">
                  <a:pos x="540" y="204"/>
                </a:cxn>
                <a:cxn ang="0">
                  <a:pos x="582" y="288"/>
                </a:cxn>
                <a:cxn ang="0">
                  <a:pos x="669" y="321"/>
                </a:cxn>
                <a:cxn ang="0">
                  <a:pos x="693" y="393"/>
                </a:cxn>
                <a:cxn ang="0">
                  <a:pos x="648" y="429"/>
                </a:cxn>
                <a:cxn ang="0">
                  <a:pos x="576" y="417"/>
                </a:cxn>
                <a:cxn ang="0">
                  <a:pos x="528" y="423"/>
                </a:cxn>
                <a:cxn ang="0">
                  <a:pos x="516" y="579"/>
                </a:cxn>
                <a:cxn ang="0">
                  <a:pos x="543" y="750"/>
                </a:cxn>
                <a:cxn ang="0">
                  <a:pos x="585" y="891"/>
                </a:cxn>
                <a:cxn ang="0">
                  <a:pos x="639" y="1044"/>
                </a:cxn>
                <a:cxn ang="0">
                  <a:pos x="621" y="1215"/>
                </a:cxn>
                <a:cxn ang="0">
                  <a:pos x="582" y="1347"/>
                </a:cxn>
                <a:cxn ang="0">
                  <a:pos x="528" y="1359"/>
                </a:cxn>
                <a:cxn ang="0">
                  <a:pos x="378" y="1128"/>
                </a:cxn>
                <a:cxn ang="0">
                  <a:pos x="423" y="1083"/>
                </a:cxn>
                <a:cxn ang="0">
                  <a:pos x="426" y="1023"/>
                </a:cxn>
                <a:cxn ang="0">
                  <a:pos x="342" y="975"/>
                </a:cxn>
                <a:cxn ang="0">
                  <a:pos x="255" y="927"/>
                </a:cxn>
                <a:cxn ang="0">
                  <a:pos x="258" y="828"/>
                </a:cxn>
                <a:cxn ang="0">
                  <a:pos x="204" y="729"/>
                </a:cxn>
                <a:cxn ang="0">
                  <a:pos x="234" y="666"/>
                </a:cxn>
                <a:cxn ang="0">
                  <a:pos x="183" y="615"/>
                </a:cxn>
                <a:cxn ang="0">
                  <a:pos x="192" y="558"/>
                </a:cxn>
                <a:cxn ang="0">
                  <a:pos x="120" y="513"/>
                </a:cxn>
                <a:cxn ang="0">
                  <a:pos x="141" y="471"/>
                </a:cxn>
                <a:cxn ang="0">
                  <a:pos x="147" y="426"/>
                </a:cxn>
                <a:cxn ang="0">
                  <a:pos x="180" y="360"/>
                </a:cxn>
                <a:cxn ang="0">
                  <a:pos x="159" y="336"/>
                </a:cxn>
                <a:cxn ang="0">
                  <a:pos x="150" y="291"/>
                </a:cxn>
                <a:cxn ang="0">
                  <a:pos x="87" y="273"/>
                </a:cxn>
                <a:cxn ang="0">
                  <a:pos x="39" y="222"/>
                </a:cxn>
                <a:cxn ang="0">
                  <a:pos x="0" y="153"/>
                </a:cxn>
                <a:cxn ang="0">
                  <a:pos x="39" y="75"/>
                </a:cxn>
                <a:cxn ang="0">
                  <a:pos x="132" y="48"/>
                </a:cxn>
                <a:cxn ang="0">
                  <a:pos x="150" y="12"/>
                </a:cxn>
                <a:cxn ang="0">
                  <a:pos x="210" y="36"/>
                </a:cxn>
              </a:cxnLst>
              <a:rect l="0" t="0" r="r" b="b"/>
              <a:pathLst>
                <a:path w="696" h="1395">
                  <a:moveTo>
                    <a:pt x="195" y="51"/>
                  </a:moveTo>
                  <a:cubicBezTo>
                    <a:pt x="226" y="31"/>
                    <a:pt x="258" y="12"/>
                    <a:pt x="306" y="6"/>
                  </a:cubicBezTo>
                  <a:cubicBezTo>
                    <a:pt x="354" y="0"/>
                    <a:pt x="451" y="9"/>
                    <a:pt x="483" y="15"/>
                  </a:cubicBezTo>
                  <a:cubicBezTo>
                    <a:pt x="515" y="21"/>
                    <a:pt x="489" y="8"/>
                    <a:pt x="498" y="39"/>
                  </a:cubicBezTo>
                  <a:cubicBezTo>
                    <a:pt x="507" y="70"/>
                    <a:pt x="526" y="163"/>
                    <a:pt x="540" y="204"/>
                  </a:cubicBezTo>
                  <a:cubicBezTo>
                    <a:pt x="554" y="245"/>
                    <a:pt x="560" y="269"/>
                    <a:pt x="582" y="288"/>
                  </a:cubicBezTo>
                  <a:cubicBezTo>
                    <a:pt x="604" y="307"/>
                    <a:pt x="651" y="304"/>
                    <a:pt x="669" y="321"/>
                  </a:cubicBezTo>
                  <a:cubicBezTo>
                    <a:pt x="687" y="338"/>
                    <a:pt x="696" y="375"/>
                    <a:pt x="693" y="393"/>
                  </a:cubicBezTo>
                  <a:cubicBezTo>
                    <a:pt x="690" y="411"/>
                    <a:pt x="667" y="425"/>
                    <a:pt x="648" y="429"/>
                  </a:cubicBezTo>
                  <a:cubicBezTo>
                    <a:pt x="629" y="433"/>
                    <a:pt x="596" y="418"/>
                    <a:pt x="576" y="417"/>
                  </a:cubicBezTo>
                  <a:cubicBezTo>
                    <a:pt x="556" y="416"/>
                    <a:pt x="538" y="396"/>
                    <a:pt x="528" y="423"/>
                  </a:cubicBezTo>
                  <a:cubicBezTo>
                    <a:pt x="518" y="450"/>
                    <a:pt x="514" y="525"/>
                    <a:pt x="516" y="579"/>
                  </a:cubicBezTo>
                  <a:cubicBezTo>
                    <a:pt x="518" y="633"/>
                    <a:pt x="532" y="698"/>
                    <a:pt x="543" y="750"/>
                  </a:cubicBezTo>
                  <a:cubicBezTo>
                    <a:pt x="554" y="802"/>
                    <a:pt x="569" y="842"/>
                    <a:pt x="585" y="891"/>
                  </a:cubicBezTo>
                  <a:cubicBezTo>
                    <a:pt x="601" y="940"/>
                    <a:pt x="633" y="990"/>
                    <a:pt x="639" y="1044"/>
                  </a:cubicBezTo>
                  <a:cubicBezTo>
                    <a:pt x="645" y="1098"/>
                    <a:pt x="630" y="1165"/>
                    <a:pt x="621" y="1215"/>
                  </a:cubicBezTo>
                  <a:cubicBezTo>
                    <a:pt x="612" y="1265"/>
                    <a:pt x="598" y="1323"/>
                    <a:pt x="582" y="1347"/>
                  </a:cubicBezTo>
                  <a:cubicBezTo>
                    <a:pt x="566" y="1371"/>
                    <a:pt x="562" y="1395"/>
                    <a:pt x="528" y="1359"/>
                  </a:cubicBezTo>
                  <a:cubicBezTo>
                    <a:pt x="494" y="1323"/>
                    <a:pt x="395" y="1174"/>
                    <a:pt x="378" y="1128"/>
                  </a:cubicBezTo>
                  <a:cubicBezTo>
                    <a:pt x="361" y="1082"/>
                    <a:pt x="415" y="1100"/>
                    <a:pt x="423" y="1083"/>
                  </a:cubicBezTo>
                  <a:cubicBezTo>
                    <a:pt x="431" y="1066"/>
                    <a:pt x="440" y="1041"/>
                    <a:pt x="426" y="1023"/>
                  </a:cubicBezTo>
                  <a:cubicBezTo>
                    <a:pt x="412" y="1005"/>
                    <a:pt x="370" y="991"/>
                    <a:pt x="342" y="975"/>
                  </a:cubicBezTo>
                  <a:cubicBezTo>
                    <a:pt x="314" y="959"/>
                    <a:pt x="269" y="951"/>
                    <a:pt x="255" y="927"/>
                  </a:cubicBezTo>
                  <a:cubicBezTo>
                    <a:pt x="241" y="903"/>
                    <a:pt x="267" y="861"/>
                    <a:pt x="258" y="828"/>
                  </a:cubicBezTo>
                  <a:cubicBezTo>
                    <a:pt x="249" y="795"/>
                    <a:pt x="208" y="756"/>
                    <a:pt x="204" y="729"/>
                  </a:cubicBezTo>
                  <a:cubicBezTo>
                    <a:pt x="200" y="702"/>
                    <a:pt x="238" y="685"/>
                    <a:pt x="234" y="666"/>
                  </a:cubicBezTo>
                  <a:cubicBezTo>
                    <a:pt x="230" y="647"/>
                    <a:pt x="190" y="633"/>
                    <a:pt x="183" y="615"/>
                  </a:cubicBezTo>
                  <a:cubicBezTo>
                    <a:pt x="176" y="597"/>
                    <a:pt x="202" y="575"/>
                    <a:pt x="192" y="558"/>
                  </a:cubicBezTo>
                  <a:cubicBezTo>
                    <a:pt x="182" y="541"/>
                    <a:pt x="128" y="527"/>
                    <a:pt x="120" y="513"/>
                  </a:cubicBezTo>
                  <a:cubicBezTo>
                    <a:pt x="112" y="499"/>
                    <a:pt x="137" y="485"/>
                    <a:pt x="141" y="471"/>
                  </a:cubicBezTo>
                  <a:cubicBezTo>
                    <a:pt x="145" y="457"/>
                    <a:pt x="141" y="444"/>
                    <a:pt x="147" y="426"/>
                  </a:cubicBezTo>
                  <a:cubicBezTo>
                    <a:pt x="153" y="408"/>
                    <a:pt x="178" y="375"/>
                    <a:pt x="180" y="360"/>
                  </a:cubicBezTo>
                  <a:cubicBezTo>
                    <a:pt x="182" y="345"/>
                    <a:pt x="164" y="347"/>
                    <a:pt x="159" y="336"/>
                  </a:cubicBezTo>
                  <a:cubicBezTo>
                    <a:pt x="154" y="325"/>
                    <a:pt x="162" y="301"/>
                    <a:pt x="150" y="291"/>
                  </a:cubicBezTo>
                  <a:cubicBezTo>
                    <a:pt x="138" y="281"/>
                    <a:pt x="105" y="284"/>
                    <a:pt x="87" y="273"/>
                  </a:cubicBezTo>
                  <a:cubicBezTo>
                    <a:pt x="69" y="262"/>
                    <a:pt x="53" y="242"/>
                    <a:pt x="39" y="222"/>
                  </a:cubicBezTo>
                  <a:cubicBezTo>
                    <a:pt x="25" y="202"/>
                    <a:pt x="0" y="177"/>
                    <a:pt x="0" y="153"/>
                  </a:cubicBezTo>
                  <a:cubicBezTo>
                    <a:pt x="0" y="129"/>
                    <a:pt x="17" y="93"/>
                    <a:pt x="39" y="75"/>
                  </a:cubicBezTo>
                  <a:cubicBezTo>
                    <a:pt x="61" y="57"/>
                    <a:pt x="114" y="58"/>
                    <a:pt x="132" y="48"/>
                  </a:cubicBezTo>
                  <a:cubicBezTo>
                    <a:pt x="150" y="38"/>
                    <a:pt x="137" y="14"/>
                    <a:pt x="150" y="12"/>
                  </a:cubicBezTo>
                  <a:cubicBezTo>
                    <a:pt x="163" y="10"/>
                    <a:pt x="198" y="31"/>
                    <a:pt x="210" y="36"/>
                  </a:cubicBezTo>
                </a:path>
              </a:pathLst>
            </a:custGeom>
            <a:solidFill>
              <a:srgbClr val="0000CC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765" name="Freeform 29"/>
            <p:cNvSpPr>
              <a:spLocks noChangeAspect="1"/>
            </p:cNvSpPr>
            <p:nvPr/>
          </p:nvSpPr>
          <p:spPr bwMode="auto">
            <a:xfrm>
              <a:off x="7153275" y="3205163"/>
              <a:ext cx="663575" cy="187166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1" y="165"/>
                </a:cxn>
                <a:cxn ang="0">
                  <a:pos x="57" y="273"/>
                </a:cxn>
                <a:cxn ang="0">
                  <a:pos x="117" y="303"/>
                </a:cxn>
                <a:cxn ang="0">
                  <a:pos x="162" y="324"/>
                </a:cxn>
                <a:cxn ang="0">
                  <a:pos x="192" y="390"/>
                </a:cxn>
                <a:cxn ang="0">
                  <a:pos x="141" y="447"/>
                </a:cxn>
                <a:cxn ang="0">
                  <a:pos x="24" y="417"/>
                </a:cxn>
                <a:cxn ang="0">
                  <a:pos x="12" y="513"/>
                </a:cxn>
                <a:cxn ang="0">
                  <a:pos x="45" y="801"/>
                </a:cxn>
                <a:cxn ang="0">
                  <a:pos x="144" y="1038"/>
                </a:cxn>
                <a:cxn ang="0">
                  <a:pos x="99" y="1284"/>
                </a:cxn>
                <a:cxn ang="0">
                  <a:pos x="75" y="1345"/>
                </a:cxn>
                <a:cxn ang="0">
                  <a:pos x="126" y="1326"/>
                </a:cxn>
                <a:cxn ang="0">
                  <a:pos x="117" y="1302"/>
                </a:cxn>
                <a:cxn ang="0">
                  <a:pos x="147" y="1281"/>
                </a:cxn>
                <a:cxn ang="0">
                  <a:pos x="132" y="1263"/>
                </a:cxn>
                <a:cxn ang="0">
                  <a:pos x="147" y="1194"/>
                </a:cxn>
                <a:cxn ang="0">
                  <a:pos x="192" y="1143"/>
                </a:cxn>
                <a:cxn ang="0">
                  <a:pos x="225" y="1137"/>
                </a:cxn>
                <a:cxn ang="0">
                  <a:pos x="207" y="1122"/>
                </a:cxn>
                <a:cxn ang="0">
                  <a:pos x="246" y="1104"/>
                </a:cxn>
                <a:cxn ang="0">
                  <a:pos x="246" y="1050"/>
                </a:cxn>
                <a:cxn ang="0">
                  <a:pos x="288" y="1026"/>
                </a:cxn>
                <a:cxn ang="0">
                  <a:pos x="348" y="1017"/>
                </a:cxn>
                <a:cxn ang="0">
                  <a:pos x="318" y="996"/>
                </a:cxn>
                <a:cxn ang="0">
                  <a:pos x="348" y="969"/>
                </a:cxn>
                <a:cxn ang="0">
                  <a:pos x="345" y="930"/>
                </a:cxn>
                <a:cxn ang="0">
                  <a:pos x="396" y="840"/>
                </a:cxn>
                <a:cxn ang="0">
                  <a:pos x="384" y="768"/>
                </a:cxn>
                <a:cxn ang="0">
                  <a:pos x="441" y="717"/>
                </a:cxn>
                <a:cxn ang="0">
                  <a:pos x="408" y="648"/>
                </a:cxn>
                <a:cxn ang="0">
                  <a:pos x="417" y="591"/>
                </a:cxn>
                <a:cxn ang="0">
                  <a:pos x="363" y="576"/>
                </a:cxn>
                <a:cxn ang="0">
                  <a:pos x="414" y="474"/>
                </a:cxn>
                <a:cxn ang="0">
                  <a:pos x="483" y="432"/>
                </a:cxn>
                <a:cxn ang="0">
                  <a:pos x="549" y="393"/>
                </a:cxn>
                <a:cxn ang="0">
                  <a:pos x="546" y="360"/>
                </a:cxn>
                <a:cxn ang="0">
                  <a:pos x="513" y="333"/>
                </a:cxn>
                <a:cxn ang="0">
                  <a:pos x="531" y="315"/>
                </a:cxn>
                <a:cxn ang="0">
                  <a:pos x="462" y="285"/>
                </a:cxn>
                <a:cxn ang="0">
                  <a:pos x="459" y="249"/>
                </a:cxn>
                <a:cxn ang="0">
                  <a:pos x="492" y="240"/>
                </a:cxn>
                <a:cxn ang="0">
                  <a:pos x="441" y="180"/>
                </a:cxn>
                <a:cxn ang="0">
                  <a:pos x="396" y="147"/>
                </a:cxn>
                <a:cxn ang="0">
                  <a:pos x="342" y="186"/>
                </a:cxn>
                <a:cxn ang="0">
                  <a:pos x="243" y="114"/>
                </a:cxn>
                <a:cxn ang="0">
                  <a:pos x="192" y="90"/>
                </a:cxn>
                <a:cxn ang="0">
                  <a:pos x="138" y="96"/>
                </a:cxn>
                <a:cxn ang="0">
                  <a:pos x="99" y="63"/>
                </a:cxn>
                <a:cxn ang="0">
                  <a:pos x="120" y="21"/>
                </a:cxn>
                <a:cxn ang="0">
                  <a:pos x="75" y="21"/>
                </a:cxn>
                <a:cxn ang="0">
                  <a:pos x="27" y="3"/>
                </a:cxn>
                <a:cxn ang="0">
                  <a:pos x="18" y="39"/>
                </a:cxn>
              </a:cxnLst>
              <a:rect l="0" t="0" r="r" b="b"/>
              <a:pathLst>
                <a:path w="559" h="1352">
                  <a:moveTo>
                    <a:pt x="0" y="21"/>
                  </a:moveTo>
                  <a:cubicBezTo>
                    <a:pt x="5" y="72"/>
                    <a:pt x="11" y="123"/>
                    <a:pt x="21" y="165"/>
                  </a:cubicBezTo>
                  <a:cubicBezTo>
                    <a:pt x="31" y="207"/>
                    <a:pt x="41" y="250"/>
                    <a:pt x="57" y="273"/>
                  </a:cubicBezTo>
                  <a:cubicBezTo>
                    <a:pt x="73" y="296"/>
                    <a:pt x="100" y="295"/>
                    <a:pt x="117" y="303"/>
                  </a:cubicBezTo>
                  <a:cubicBezTo>
                    <a:pt x="134" y="311"/>
                    <a:pt x="149" y="309"/>
                    <a:pt x="162" y="324"/>
                  </a:cubicBezTo>
                  <a:cubicBezTo>
                    <a:pt x="175" y="339"/>
                    <a:pt x="196" y="369"/>
                    <a:pt x="192" y="390"/>
                  </a:cubicBezTo>
                  <a:cubicBezTo>
                    <a:pt x="188" y="411"/>
                    <a:pt x="169" y="443"/>
                    <a:pt x="141" y="447"/>
                  </a:cubicBezTo>
                  <a:cubicBezTo>
                    <a:pt x="113" y="451"/>
                    <a:pt x="45" y="406"/>
                    <a:pt x="24" y="417"/>
                  </a:cubicBezTo>
                  <a:cubicBezTo>
                    <a:pt x="3" y="428"/>
                    <a:pt x="8" y="449"/>
                    <a:pt x="12" y="513"/>
                  </a:cubicBezTo>
                  <a:cubicBezTo>
                    <a:pt x="16" y="577"/>
                    <a:pt x="23" y="714"/>
                    <a:pt x="45" y="801"/>
                  </a:cubicBezTo>
                  <a:cubicBezTo>
                    <a:pt x="67" y="888"/>
                    <a:pt x="135" y="958"/>
                    <a:pt x="144" y="1038"/>
                  </a:cubicBezTo>
                  <a:cubicBezTo>
                    <a:pt x="153" y="1118"/>
                    <a:pt x="110" y="1233"/>
                    <a:pt x="99" y="1284"/>
                  </a:cubicBezTo>
                  <a:cubicBezTo>
                    <a:pt x="88" y="1335"/>
                    <a:pt x="71" y="1338"/>
                    <a:pt x="75" y="1345"/>
                  </a:cubicBezTo>
                  <a:cubicBezTo>
                    <a:pt x="79" y="1352"/>
                    <a:pt x="119" y="1333"/>
                    <a:pt x="126" y="1326"/>
                  </a:cubicBezTo>
                  <a:cubicBezTo>
                    <a:pt x="133" y="1319"/>
                    <a:pt x="114" y="1309"/>
                    <a:pt x="117" y="1302"/>
                  </a:cubicBezTo>
                  <a:cubicBezTo>
                    <a:pt x="120" y="1295"/>
                    <a:pt x="145" y="1287"/>
                    <a:pt x="147" y="1281"/>
                  </a:cubicBezTo>
                  <a:cubicBezTo>
                    <a:pt x="149" y="1275"/>
                    <a:pt x="132" y="1277"/>
                    <a:pt x="132" y="1263"/>
                  </a:cubicBezTo>
                  <a:cubicBezTo>
                    <a:pt x="132" y="1249"/>
                    <a:pt x="137" y="1214"/>
                    <a:pt x="147" y="1194"/>
                  </a:cubicBezTo>
                  <a:cubicBezTo>
                    <a:pt x="157" y="1174"/>
                    <a:pt x="179" y="1152"/>
                    <a:pt x="192" y="1143"/>
                  </a:cubicBezTo>
                  <a:cubicBezTo>
                    <a:pt x="205" y="1134"/>
                    <a:pt x="223" y="1140"/>
                    <a:pt x="225" y="1137"/>
                  </a:cubicBezTo>
                  <a:cubicBezTo>
                    <a:pt x="227" y="1134"/>
                    <a:pt x="204" y="1127"/>
                    <a:pt x="207" y="1122"/>
                  </a:cubicBezTo>
                  <a:cubicBezTo>
                    <a:pt x="210" y="1117"/>
                    <a:pt x="240" y="1116"/>
                    <a:pt x="246" y="1104"/>
                  </a:cubicBezTo>
                  <a:cubicBezTo>
                    <a:pt x="252" y="1092"/>
                    <a:pt x="239" y="1063"/>
                    <a:pt x="246" y="1050"/>
                  </a:cubicBezTo>
                  <a:cubicBezTo>
                    <a:pt x="253" y="1037"/>
                    <a:pt x="271" y="1031"/>
                    <a:pt x="288" y="1026"/>
                  </a:cubicBezTo>
                  <a:cubicBezTo>
                    <a:pt x="305" y="1021"/>
                    <a:pt x="343" y="1022"/>
                    <a:pt x="348" y="1017"/>
                  </a:cubicBezTo>
                  <a:cubicBezTo>
                    <a:pt x="353" y="1012"/>
                    <a:pt x="318" y="1004"/>
                    <a:pt x="318" y="996"/>
                  </a:cubicBezTo>
                  <a:cubicBezTo>
                    <a:pt x="318" y="988"/>
                    <a:pt x="344" y="980"/>
                    <a:pt x="348" y="969"/>
                  </a:cubicBezTo>
                  <a:cubicBezTo>
                    <a:pt x="352" y="958"/>
                    <a:pt x="337" y="951"/>
                    <a:pt x="345" y="930"/>
                  </a:cubicBezTo>
                  <a:cubicBezTo>
                    <a:pt x="353" y="909"/>
                    <a:pt x="390" y="867"/>
                    <a:pt x="396" y="840"/>
                  </a:cubicBezTo>
                  <a:cubicBezTo>
                    <a:pt x="402" y="813"/>
                    <a:pt x="377" y="788"/>
                    <a:pt x="384" y="768"/>
                  </a:cubicBezTo>
                  <a:cubicBezTo>
                    <a:pt x="391" y="748"/>
                    <a:pt x="437" y="737"/>
                    <a:pt x="441" y="717"/>
                  </a:cubicBezTo>
                  <a:cubicBezTo>
                    <a:pt x="445" y="697"/>
                    <a:pt x="412" y="669"/>
                    <a:pt x="408" y="648"/>
                  </a:cubicBezTo>
                  <a:cubicBezTo>
                    <a:pt x="404" y="627"/>
                    <a:pt x="425" y="603"/>
                    <a:pt x="417" y="591"/>
                  </a:cubicBezTo>
                  <a:cubicBezTo>
                    <a:pt x="409" y="579"/>
                    <a:pt x="363" y="595"/>
                    <a:pt x="363" y="576"/>
                  </a:cubicBezTo>
                  <a:cubicBezTo>
                    <a:pt x="363" y="557"/>
                    <a:pt x="394" y="498"/>
                    <a:pt x="414" y="474"/>
                  </a:cubicBezTo>
                  <a:cubicBezTo>
                    <a:pt x="434" y="450"/>
                    <a:pt x="460" y="445"/>
                    <a:pt x="483" y="432"/>
                  </a:cubicBezTo>
                  <a:cubicBezTo>
                    <a:pt x="506" y="419"/>
                    <a:pt x="539" y="405"/>
                    <a:pt x="549" y="393"/>
                  </a:cubicBezTo>
                  <a:cubicBezTo>
                    <a:pt x="559" y="381"/>
                    <a:pt x="552" y="370"/>
                    <a:pt x="546" y="360"/>
                  </a:cubicBezTo>
                  <a:cubicBezTo>
                    <a:pt x="540" y="350"/>
                    <a:pt x="515" y="340"/>
                    <a:pt x="513" y="333"/>
                  </a:cubicBezTo>
                  <a:cubicBezTo>
                    <a:pt x="511" y="326"/>
                    <a:pt x="540" y="323"/>
                    <a:pt x="531" y="315"/>
                  </a:cubicBezTo>
                  <a:cubicBezTo>
                    <a:pt x="522" y="307"/>
                    <a:pt x="474" y="296"/>
                    <a:pt x="462" y="285"/>
                  </a:cubicBezTo>
                  <a:cubicBezTo>
                    <a:pt x="450" y="274"/>
                    <a:pt x="454" y="257"/>
                    <a:pt x="459" y="249"/>
                  </a:cubicBezTo>
                  <a:cubicBezTo>
                    <a:pt x="464" y="241"/>
                    <a:pt x="495" y="251"/>
                    <a:pt x="492" y="240"/>
                  </a:cubicBezTo>
                  <a:cubicBezTo>
                    <a:pt x="489" y="229"/>
                    <a:pt x="457" y="195"/>
                    <a:pt x="441" y="180"/>
                  </a:cubicBezTo>
                  <a:cubicBezTo>
                    <a:pt x="425" y="165"/>
                    <a:pt x="412" y="146"/>
                    <a:pt x="396" y="147"/>
                  </a:cubicBezTo>
                  <a:cubicBezTo>
                    <a:pt x="380" y="148"/>
                    <a:pt x="367" y="191"/>
                    <a:pt x="342" y="186"/>
                  </a:cubicBezTo>
                  <a:cubicBezTo>
                    <a:pt x="317" y="181"/>
                    <a:pt x="268" y="130"/>
                    <a:pt x="243" y="114"/>
                  </a:cubicBezTo>
                  <a:cubicBezTo>
                    <a:pt x="218" y="98"/>
                    <a:pt x="209" y="93"/>
                    <a:pt x="192" y="90"/>
                  </a:cubicBezTo>
                  <a:cubicBezTo>
                    <a:pt x="175" y="87"/>
                    <a:pt x="153" y="100"/>
                    <a:pt x="138" y="96"/>
                  </a:cubicBezTo>
                  <a:cubicBezTo>
                    <a:pt x="123" y="92"/>
                    <a:pt x="102" y="75"/>
                    <a:pt x="99" y="63"/>
                  </a:cubicBezTo>
                  <a:cubicBezTo>
                    <a:pt x="96" y="51"/>
                    <a:pt x="124" y="28"/>
                    <a:pt x="120" y="21"/>
                  </a:cubicBezTo>
                  <a:cubicBezTo>
                    <a:pt x="116" y="14"/>
                    <a:pt x="90" y="24"/>
                    <a:pt x="75" y="21"/>
                  </a:cubicBezTo>
                  <a:cubicBezTo>
                    <a:pt x="60" y="18"/>
                    <a:pt x="36" y="0"/>
                    <a:pt x="27" y="3"/>
                  </a:cubicBezTo>
                  <a:cubicBezTo>
                    <a:pt x="18" y="6"/>
                    <a:pt x="18" y="22"/>
                    <a:pt x="18" y="39"/>
                  </a:cubicBezTo>
                </a:path>
              </a:pathLst>
            </a:custGeom>
            <a:solidFill>
              <a:srgbClr val="0000FF"/>
            </a:solidFill>
            <a:ln w="952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766" name="Freeform 30"/>
            <p:cNvSpPr>
              <a:spLocks noChangeAspect="1"/>
            </p:cNvSpPr>
            <p:nvPr/>
          </p:nvSpPr>
          <p:spPr bwMode="auto">
            <a:xfrm>
              <a:off x="7285038" y="3194050"/>
              <a:ext cx="382587" cy="263525"/>
            </a:xfrm>
            <a:custGeom>
              <a:avLst/>
              <a:gdLst/>
              <a:ahLst/>
              <a:cxnLst>
                <a:cxn ang="0">
                  <a:pos x="6" y="72"/>
                </a:cxn>
                <a:cxn ang="0">
                  <a:pos x="36" y="96"/>
                </a:cxn>
                <a:cxn ang="0">
                  <a:pos x="87" y="93"/>
                </a:cxn>
                <a:cxn ang="0">
                  <a:pos x="150" y="111"/>
                </a:cxn>
                <a:cxn ang="0">
                  <a:pos x="210" y="171"/>
                </a:cxn>
                <a:cxn ang="0">
                  <a:pos x="237" y="186"/>
                </a:cxn>
                <a:cxn ang="0">
                  <a:pos x="273" y="147"/>
                </a:cxn>
                <a:cxn ang="0">
                  <a:pos x="318" y="138"/>
                </a:cxn>
                <a:cxn ang="0">
                  <a:pos x="303" y="111"/>
                </a:cxn>
                <a:cxn ang="0">
                  <a:pos x="297" y="84"/>
                </a:cxn>
                <a:cxn ang="0">
                  <a:pos x="300" y="57"/>
                </a:cxn>
                <a:cxn ang="0">
                  <a:pos x="231" y="54"/>
                </a:cxn>
                <a:cxn ang="0">
                  <a:pos x="165" y="24"/>
                </a:cxn>
                <a:cxn ang="0">
                  <a:pos x="135" y="6"/>
                </a:cxn>
                <a:cxn ang="0">
                  <a:pos x="72" y="60"/>
                </a:cxn>
                <a:cxn ang="0">
                  <a:pos x="6" y="72"/>
                </a:cxn>
              </a:cxnLst>
              <a:rect l="0" t="0" r="r" b="b"/>
              <a:pathLst>
                <a:path w="323" h="190">
                  <a:moveTo>
                    <a:pt x="6" y="72"/>
                  </a:moveTo>
                  <a:cubicBezTo>
                    <a:pt x="0" y="78"/>
                    <a:pt x="23" y="93"/>
                    <a:pt x="36" y="96"/>
                  </a:cubicBezTo>
                  <a:cubicBezTo>
                    <a:pt x="49" y="99"/>
                    <a:pt x="68" y="91"/>
                    <a:pt x="87" y="93"/>
                  </a:cubicBezTo>
                  <a:cubicBezTo>
                    <a:pt x="106" y="95"/>
                    <a:pt x="129" y="98"/>
                    <a:pt x="150" y="111"/>
                  </a:cubicBezTo>
                  <a:cubicBezTo>
                    <a:pt x="171" y="124"/>
                    <a:pt x="195" y="158"/>
                    <a:pt x="210" y="171"/>
                  </a:cubicBezTo>
                  <a:cubicBezTo>
                    <a:pt x="225" y="184"/>
                    <a:pt x="227" y="190"/>
                    <a:pt x="237" y="186"/>
                  </a:cubicBezTo>
                  <a:cubicBezTo>
                    <a:pt x="247" y="182"/>
                    <a:pt x="260" y="155"/>
                    <a:pt x="273" y="147"/>
                  </a:cubicBezTo>
                  <a:cubicBezTo>
                    <a:pt x="286" y="139"/>
                    <a:pt x="313" y="144"/>
                    <a:pt x="318" y="138"/>
                  </a:cubicBezTo>
                  <a:cubicBezTo>
                    <a:pt x="323" y="132"/>
                    <a:pt x="307" y="120"/>
                    <a:pt x="303" y="111"/>
                  </a:cubicBezTo>
                  <a:cubicBezTo>
                    <a:pt x="299" y="102"/>
                    <a:pt x="298" y="93"/>
                    <a:pt x="297" y="84"/>
                  </a:cubicBezTo>
                  <a:cubicBezTo>
                    <a:pt x="296" y="75"/>
                    <a:pt x="311" y="62"/>
                    <a:pt x="300" y="57"/>
                  </a:cubicBezTo>
                  <a:cubicBezTo>
                    <a:pt x="289" y="52"/>
                    <a:pt x="253" y="59"/>
                    <a:pt x="231" y="54"/>
                  </a:cubicBezTo>
                  <a:cubicBezTo>
                    <a:pt x="209" y="49"/>
                    <a:pt x="181" y="32"/>
                    <a:pt x="165" y="24"/>
                  </a:cubicBezTo>
                  <a:cubicBezTo>
                    <a:pt x="149" y="16"/>
                    <a:pt x="150" y="0"/>
                    <a:pt x="135" y="6"/>
                  </a:cubicBezTo>
                  <a:cubicBezTo>
                    <a:pt x="120" y="12"/>
                    <a:pt x="92" y="49"/>
                    <a:pt x="72" y="60"/>
                  </a:cubicBezTo>
                  <a:cubicBezTo>
                    <a:pt x="52" y="71"/>
                    <a:pt x="12" y="66"/>
                    <a:pt x="6" y="72"/>
                  </a:cubicBezTo>
                  <a:close/>
                </a:path>
              </a:pathLst>
            </a:custGeom>
            <a:solidFill>
              <a:srgbClr val="0060C0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767" name="Freeform 31"/>
            <p:cNvSpPr>
              <a:spLocks noChangeAspect="1"/>
            </p:cNvSpPr>
            <p:nvPr/>
          </p:nvSpPr>
          <p:spPr bwMode="auto">
            <a:xfrm>
              <a:off x="6784975" y="4751388"/>
              <a:ext cx="136525" cy="33178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37" y="63"/>
                </a:cxn>
                <a:cxn ang="0">
                  <a:pos x="46" y="87"/>
                </a:cxn>
                <a:cxn ang="0">
                  <a:pos x="91" y="108"/>
                </a:cxn>
                <a:cxn ang="0">
                  <a:pos x="112" y="183"/>
                </a:cxn>
                <a:cxn ang="0">
                  <a:pos x="79" y="233"/>
                </a:cxn>
                <a:cxn ang="0">
                  <a:pos x="61" y="216"/>
                </a:cxn>
                <a:cxn ang="0">
                  <a:pos x="79" y="186"/>
                </a:cxn>
                <a:cxn ang="0">
                  <a:pos x="25" y="156"/>
                </a:cxn>
                <a:cxn ang="0">
                  <a:pos x="4" y="129"/>
                </a:cxn>
                <a:cxn ang="0">
                  <a:pos x="52" y="111"/>
                </a:cxn>
                <a:cxn ang="0">
                  <a:pos x="25" y="84"/>
                </a:cxn>
                <a:cxn ang="0">
                  <a:pos x="10" y="3"/>
                </a:cxn>
              </a:cxnLst>
              <a:rect l="0" t="0" r="r" b="b"/>
              <a:pathLst>
                <a:path w="114" h="239">
                  <a:moveTo>
                    <a:pt x="10" y="3"/>
                  </a:moveTo>
                  <a:cubicBezTo>
                    <a:pt x="12" y="0"/>
                    <a:pt x="31" y="49"/>
                    <a:pt x="37" y="63"/>
                  </a:cubicBezTo>
                  <a:cubicBezTo>
                    <a:pt x="43" y="77"/>
                    <a:pt x="37" y="79"/>
                    <a:pt x="46" y="87"/>
                  </a:cubicBezTo>
                  <a:cubicBezTo>
                    <a:pt x="55" y="95"/>
                    <a:pt x="80" y="92"/>
                    <a:pt x="91" y="108"/>
                  </a:cubicBezTo>
                  <a:cubicBezTo>
                    <a:pt x="102" y="124"/>
                    <a:pt x="114" y="162"/>
                    <a:pt x="112" y="183"/>
                  </a:cubicBezTo>
                  <a:cubicBezTo>
                    <a:pt x="110" y="204"/>
                    <a:pt x="88" y="227"/>
                    <a:pt x="79" y="233"/>
                  </a:cubicBezTo>
                  <a:cubicBezTo>
                    <a:pt x="70" y="239"/>
                    <a:pt x="61" y="224"/>
                    <a:pt x="61" y="216"/>
                  </a:cubicBezTo>
                  <a:cubicBezTo>
                    <a:pt x="61" y="208"/>
                    <a:pt x="85" y="196"/>
                    <a:pt x="79" y="186"/>
                  </a:cubicBezTo>
                  <a:cubicBezTo>
                    <a:pt x="73" y="176"/>
                    <a:pt x="37" y="165"/>
                    <a:pt x="25" y="156"/>
                  </a:cubicBezTo>
                  <a:cubicBezTo>
                    <a:pt x="13" y="147"/>
                    <a:pt x="0" y="136"/>
                    <a:pt x="4" y="129"/>
                  </a:cubicBezTo>
                  <a:cubicBezTo>
                    <a:pt x="8" y="122"/>
                    <a:pt x="49" y="118"/>
                    <a:pt x="52" y="111"/>
                  </a:cubicBezTo>
                  <a:cubicBezTo>
                    <a:pt x="55" y="104"/>
                    <a:pt x="31" y="102"/>
                    <a:pt x="25" y="84"/>
                  </a:cubicBezTo>
                  <a:cubicBezTo>
                    <a:pt x="19" y="66"/>
                    <a:pt x="8" y="6"/>
                    <a:pt x="10" y="3"/>
                  </a:cubicBezTo>
                  <a:close/>
                </a:path>
              </a:pathLst>
            </a:custGeom>
            <a:solidFill>
              <a:srgbClr val="666699"/>
            </a:solidFill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768" name="Freeform 32"/>
            <p:cNvSpPr>
              <a:spLocks noChangeAspect="1"/>
            </p:cNvSpPr>
            <p:nvPr/>
          </p:nvSpPr>
          <p:spPr bwMode="auto">
            <a:xfrm>
              <a:off x="6372225" y="3228975"/>
              <a:ext cx="769938" cy="1906588"/>
            </a:xfrm>
            <a:custGeom>
              <a:avLst/>
              <a:gdLst/>
              <a:ahLst/>
              <a:cxnLst>
                <a:cxn ang="0">
                  <a:pos x="287" y="33"/>
                </a:cxn>
                <a:cxn ang="0">
                  <a:pos x="209" y="0"/>
                </a:cxn>
                <a:cxn ang="0">
                  <a:pos x="206" y="33"/>
                </a:cxn>
                <a:cxn ang="0">
                  <a:pos x="167" y="51"/>
                </a:cxn>
                <a:cxn ang="0">
                  <a:pos x="104" y="81"/>
                </a:cxn>
                <a:cxn ang="0">
                  <a:pos x="110" y="123"/>
                </a:cxn>
                <a:cxn ang="0">
                  <a:pos x="38" y="150"/>
                </a:cxn>
                <a:cxn ang="0">
                  <a:pos x="50" y="225"/>
                </a:cxn>
                <a:cxn ang="0">
                  <a:pos x="89" y="273"/>
                </a:cxn>
                <a:cxn ang="0">
                  <a:pos x="59" y="333"/>
                </a:cxn>
                <a:cxn ang="0">
                  <a:pos x="23" y="387"/>
                </a:cxn>
                <a:cxn ang="0">
                  <a:pos x="23" y="501"/>
                </a:cxn>
                <a:cxn ang="0">
                  <a:pos x="77" y="537"/>
                </a:cxn>
                <a:cxn ang="0">
                  <a:pos x="62" y="603"/>
                </a:cxn>
                <a:cxn ang="0">
                  <a:pos x="5" y="645"/>
                </a:cxn>
                <a:cxn ang="0">
                  <a:pos x="29" y="711"/>
                </a:cxn>
                <a:cxn ang="0">
                  <a:pos x="89" y="798"/>
                </a:cxn>
                <a:cxn ang="0">
                  <a:pos x="167" y="945"/>
                </a:cxn>
                <a:cxn ang="0">
                  <a:pos x="248" y="1011"/>
                </a:cxn>
                <a:cxn ang="0">
                  <a:pos x="296" y="1029"/>
                </a:cxn>
                <a:cxn ang="0">
                  <a:pos x="311" y="1092"/>
                </a:cxn>
                <a:cxn ang="0">
                  <a:pos x="368" y="1101"/>
                </a:cxn>
                <a:cxn ang="0">
                  <a:pos x="410" y="1170"/>
                </a:cxn>
                <a:cxn ang="0">
                  <a:pos x="449" y="1203"/>
                </a:cxn>
                <a:cxn ang="0">
                  <a:pos x="470" y="1266"/>
                </a:cxn>
                <a:cxn ang="0">
                  <a:pos x="449" y="1323"/>
                </a:cxn>
                <a:cxn ang="0">
                  <a:pos x="500" y="1356"/>
                </a:cxn>
                <a:cxn ang="0">
                  <a:pos x="581" y="1368"/>
                </a:cxn>
                <a:cxn ang="0">
                  <a:pos x="641" y="1302"/>
                </a:cxn>
                <a:cxn ang="0">
                  <a:pos x="530" y="1116"/>
                </a:cxn>
                <a:cxn ang="0">
                  <a:pos x="461" y="1065"/>
                </a:cxn>
                <a:cxn ang="0">
                  <a:pos x="515" y="1056"/>
                </a:cxn>
                <a:cxn ang="0">
                  <a:pos x="518" y="999"/>
                </a:cxn>
                <a:cxn ang="0">
                  <a:pos x="413" y="939"/>
                </a:cxn>
                <a:cxn ang="0">
                  <a:pos x="419" y="840"/>
                </a:cxn>
                <a:cxn ang="0">
                  <a:pos x="356" y="711"/>
                </a:cxn>
                <a:cxn ang="0">
                  <a:pos x="386" y="672"/>
                </a:cxn>
                <a:cxn ang="0">
                  <a:pos x="341" y="615"/>
                </a:cxn>
                <a:cxn ang="0">
                  <a:pos x="353" y="561"/>
                </a:cxn>
                <a:cxn ang="0">
                  <a:pos x="293" y="528"/>
                </a:cxn>
                <a:cxn ang="0">
                  <a:pos x="275" y="492"/>
                </a:cxn>
                <a:cxn ang="0">
                  <a:pos x="305" y="471"/>
                </a:cxn>
                <a:cxn ang="0">
                  <a:pos x="305" y="435"/>
                </a:cxn>
                <a:cxn ang="0">
                  <a:pos x="335" y="363"/>
                </a:cxn>
                <a:cxn ang="0">
                  <a:pos x="317" y="345"/>
                </a:cxn>
                <a:cxn ang="0">
                  <a:pos x="308" y="306"/>
                </a:cxn>
                <a:cxn ang="0">
                  <a:pos x="257" y="288"/>
                </a:cxn>
                <a:cxn ang="0">
                  <a:pos x="167" y="189"/>
                </a:cxn>
                <a:cxn ang="0">
                  <a:pos x="152" y="126"/>
                </a:cxn>
                <a:cxn ang="0">
                  <a:pos x="194" y="69"/>
                </a:cxn>
                <a:cxn ang="0">
                  <a:pos x="257" y="42"/>
                </a:cxn>
                <a:cxn ang="0">
                  <a:pos x="287" y="33"/>
                </a:cxn>
              </a:cxnLst>
              <a:rect l="0" t="0" r="r" b="b"/>
              <a:pathLst>
                <a:path w="649" h="1377">
                  <a:moveTo>
                    <a:pt x="287" y="33"/>
                  </a:moveTo>
                  <a:cubicBezTo>
                    <a:pt x="279" y="26"/>
                    <a:pt x="222" y="0"/>
                    <a:pt x="209" y="0"/>
                  </a:cubicBezTo>
                  <a:cubicBezTo>
                    <a:pt x="196" y="0"/>
                    <a:pt x="213" y="25"/>
                    <a:pt x="206" y="33"/>
                  </a:cubicBezTo>
                  <a:cubicBezTo>
                    <a:pt x="199" y="41"/>
                    <a:pt x="184" y="43"/>
                    <a:pt x="167" y="51"/>
                  </a:cubicBezTo>
                  <a:cubicBezTo>
                    <a:pt x="150" y="59"/>
                    <a:pt x="113" y="69"/>
                    <a:pt x="104" y="81"/>
                  </a:cubicBezTo>
                  <a:cubicBezTo>
                    <a:pt x="95" y="93"/>
                    <a:pt x="121" y="111"/>
                    <a:pt x="110" y="123"/>
                  </a:cubicBezTo>
                  <a:cubicBezTo>
                    <a:pt x="99" y="135"/>
                    <a:pt x="48" y="133"/>
                    <a:pt x="38" y="150"/>
                  </a:cubicBezTo>
                  <a:cubicBezTo>
                    <a:pt x="28" y="167"/>
                    <a:pt x="41" y="204"/>
                    <a:pt x="50" y="225"/>
                  </a:cubicBezTo>
                  <a:cubicBezTo>
                    <a:pt x="59" y="246"/>
                    <a:pt x="87" y="255"/>
                    <a:pt x="89" y="273"/>
                  </a:cubicBezTo>
                  <a:cubicBezTo>
                    <a:pt x="91" y="291"/>
                    <a:pt x="70" y="314"/>
                    <a:pt x="59" y="333"/>
                  </a:cubicBezTo>
                  <a:cubicBezTo>
                    <a:pt x="48" y="352"/>
                    <a:pt x="29" y="359"/>
                    <a:pt x="23" y="387"/>
                  </a:cubicBezTo>
                  <a:cubicBezTo>
                    <a:pt x="17" y="415"/>
                    <a:pt x="14" y="476"/>
                    <a:pt x="23" y="501"/>
                  </a:cubicBezTo>
                  <a:cubicBezTo>
                    <a:pt x="32" y="526"/>
                    <a:pt x="71" y="520"/>
                    <a:pt x="77" y="537"/>
                  </a:cubicBezTo>
                  <a:cubicBezTo>
                    <a:pt x="83" y="554"/>
                    <a:pt x="74" y="585"/>
                    <a:pt x="62" y="603"/>
                  </a:cubicBezTo>
                  <a:cubicBezTo>
                    <a:pt x="50" y="621"/>
                    <a:pt x="10" y="627"/>
                    <a:pt x="5" y="645"/>
                  </a:cubicBezTo>
                  <a:cubicBezTo>
                    <a:pt x="0" y="663"/>
                    <a:pt x="15" y="686"/>
                    <a:pt x="29" y="711"/>
                  </a:cubicBezTo>
                  <a:cubicBezTo>
                    <a:pt x="43" y="736"/>
                    <a:pt x="66" y="759"/>
                    <a:pt x="89" y="798"/>
                  </a:cubicBezTo>
                  <a:cubicBezTo>
                    <a:pt x="112" y="837"/>
                    <a:pt x="141" y="910"/>
                    <a:pt x="167" y="945"/>
                  </a:cubicBezTo>
                  <a:cubicBezTo>
                    <a:pt x="193" y="980"/>
                    <a:pt x="227" y="997"/>
                    <a:pt x="248" y="1011"/>
                  </a:cubicBezTo>
                  <a:cubicBezTo>
                    <a:pt x="269" y="1025"/>
                    <a:pt x="285" y="1015"/>
                    <a:pt x="296" y="1029"/>
                  </a:cubicBezTo>
                  <a:cubicBezTo>
                    <a:pt x="307" y="1043"/>
                    <a:pt x="299" y="1080"/>
                    <a:pt x="311" y="1092"/>
                  </a:cubicBezTo>
                  <a:cubicBezTo>
                    <a:pt x="323" y="1104"/>
                    <a:pt x="351" y="1088"/>
                    <a:pt x="368" y="1101"/>
                  </a:cubicBezTo>
                  <a:cubicBezTo>
                    <a:pt x="385" y="1114"/>
                    <a:pt x="397" y="1153"/>
                    <a:pt x="410" y="1170"/>
                  </a:cubicBezTo>
                  <a:cubicBezTo>
                    <a:pt x="423" y="1187"/>
                    <a:pt x="439" y="1187"/>
                    <a:pt x="449" y="1203"/>
                  </a:cubicBezTo>
                  <a:cubicBezTo>
                    <a:pt x="459" y="1219"/>
                    <a:pt x="470" y="1246"/>
                    <a:pt x="470" y="1266"/>
                  </a:cubicBezTo>
                  <a:cubicBezTo>
                    <a:pt x="470" y="1286"/>
                    <a:pt x="444" y="1308"/>
                    <a:pt x="449" y="1323"/>
                  </a:cubicBezTo>
                  <a:cubicBezTo>
                    <a:pt x="454" y="1338"/>
                    <a:pt x="478" y="1349"/>
                    <a:pt x="500" y="1356"/>
                  </a:cubicBezTo>
                  <a:cubicBezTo>
                    <a:pt x="522" y="1363"/>
                    <a:pt x="558" y="1377"/>
                    <a:pt x="581" y="1368"/>
                  </a:cubicBezTo>
                  <a:cubicBezTo>
                    <a:pt x="604" y="1359"/>
                    <a:pt x="649" y="1344"/>
                    <a:pt x="641" y="1302"/>
                  </a:cubicBezTo>
                  <a:cubicBezTo>
                    <a:pt x="633" y="1260"/>
                    <a:pt x="560" y="1155"/>
                    <a:pt x="530" y="1116"/>
                  </a:cubicBezTo>
                  <a:cubicBezTo>
                    <a:pt x="500" y="1077"/>
                    <a:pt x="464" y="1075"/>
                    <a:pt x="461" y="1065"/>
                  </a:cubicBezTo>
                  <a:cubicBezTo>
                    <a:pt x="458" y="1055"/>
                    <a:pt x="505" y="1067"/>
                    <a:pt x="515" y="1056"/>
                  </a:cubicBezTo>
                  <a:cubicBezTo>
                    <a:pt x="525" y="1045"/>
                    <a:pt x="535" y="1019"/>
                    <a:pt x="518" y="999"/>
                  </a:cubicBezTo>
                  <a:cubicBezTo>
                    <a:pt x="501" y="979"/>
                    <a:pt x="430" y="966"/>
                    <a:pt x="413" y="939"/>
                  </a:cubicBezTo>
                  <a:cubicBezTo>
                    <a:pt x="396" y="912"/>
                    <a:pt x="428" y="878"/>
                    <a:pt x="419" y="840"/>
                  </a:cubicBezTo>
                  <a:cubicBezTo>
                    <a:pt x="410" y="802"/>
                    <a:pt x="361" y="739"/>
                    <a:pt x="356" y="711"/>
                  </a:cubicBezTo>
                  <a:cubicBezTo>
                    <a:pt x="351" y="683"/>
                    <a:pt x="388" y="688"/>
                    <a:pt x="386" y="672"/>
                  </a:cubicBezTo>
                  <a:cubicBezTo>
                    <a:pt x="384" y="656"/>
                    <a:pt x="346" y="633"/>
                    <a:pt x="341" y="615"/>
                  </a:cubicBezTo>
                  <a:cubicBezTo>
                    <a:pt x="336" y="597"/>
                    <a:pt x="361" y="575"/>
                    <a:pt x="353" y="561"/>
                  </a:cubicBezTo>
                  <a:cubicBezTo>
                    <a:pt x="345" y="547"/>
                    <a:pt x="306" y="539"/>
                    <a:pt x="293" y="528"/>
                  </a:cubicBezTo>
                  <a:cubicBezTo>
                    <a:pt x="280" y="517"/>
                    <a:pt x="273" y="501"/>
                    <a:pt x="275" y="492"/>
                  </a:cubicBezTo>
                  <a:cubicBezTo>
                    <a:pt x="277" y="483"/>
                    <a:pt x="300" y="480"/>
                    <a:pt x="305" y="471"/>
                  </a:cubicBezTo>
                  <a:cubicBezTo>
                    <a:pt x="310" y="462"/>
                    <a:pt x="300" y="453"/>
                    <a:pt x="305" y="435"/>
                  </a:cubicBezTo>
                  <a:cubicBezTo>
                    <a:pt x="310" y="417"/>
                    <a:pt x="333" y="378"/>
                    <a:pt x="335" y="363"/>
                  </a:cubicBezTo>
                  <a:cubicBezTo>
                    <a:pt x="337" y="348"/>
                    <a:pt x="322" y="355"/>
                    <a:pt x="317" y="345"/>
                  </a:cubicBezTo>
                  <a:cubicBezTo>
                    <a:pt x="312" y="335"/>
                    <a:pt x="318" y="315"/>
                    <a:pt x="308" y="306"/>
                  </a:cubicBezTo>
                  <a:cubicBezTo>
                    <a:pt x="298" y="297"/>
                    <a:pt x="281" y="307"/>
                    <a:pt x="257" y="288"/>
                  </a:cubicBezTo>
                  <a:cubicBezTo>
                    <a:pt x="233" y="269"/>
                    <a:pt x="185" y="216"/>
                    <a:pt x="167" y="189"/>
                  </a:cubicBezTo>
                  <a:cubicBezTo>
                    <a:pt x="149" y="162"/>
                    <a:pt x="148" y="146"/>
                    <a:pt x="152" y="126"/>
                  </a:cubicBezTo>
                  <a:cubicBezTo>
                    <a:pt x="156" y="106"/>
                    <a:pt x="177" y="83"/>
                    <a:pt x="194" y="69"/>
                  </a:cubicBezTo>
                  <a:cubicBezTo>
                    <a:pt x="211" y="55"/>
                    <a:pt x="240" y="46"/>
                    <a:pt x="257" y="42"/>
                  </a:cubicBezTo>
                  <a:cubicBezTo>
                    <a:pt x="274" y="38"/>
                    <a:pt x="295" y="40"/>
                    <a:pt x="287" y="33"/>
                  </a:cubicBez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" name="Group 36"/>
            <p:cNvGrpSpPr>
              <a:grpSpLocks noChangeAspect="1"/>
            </p:cNvGrpSpPr>
            <p:nvPr/>
          </p:nvGrpSpPr>
          <p:grpSpPr bwMode="auto">
            <a:xfrm rot="219075">
              <a:off x="5559425" y="3892550"/>
              <a:ext cx="3268663" cy="704850"/>
              <a:chOff x="2827" y="9618"/>
              <a:chExt cx="1557" cy="327"/>
            </a:xfrm>
          </p:grpSpPr>
          <p:sp>
            <p:nvSpPr>
              <p:cNvPr id="500773" name="Freeform 37"/>
              <p:cNvSpPr>
                <a:spLocks noChangeAspect="1"/>
              </p:cNvSpPr>
              <p:nvPr/>
            </p:nvSpPr>
            <p:spPr bwMode="auto">
              <a:xfrm rot="10800000" flipH="1">
                <a:off x="2827" y="9792"/>
                <a:ext cx="15" cy="96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" y="96"/>
                  </a:cxn>
                </a:cxnLst>
                <a:rect l="0" t="0" r="r" b="b"/>
                <a:pathLst>
                  <a:path w="15" h="96">
                    <a:moveTo>
                      <a:pt x="15" y="0"/>
                    </a:moveTo>
                    <a:cubicBezTo>
                      <a:pt x="0" y="46"/>
                      <a:pt x="3" y="10"/>
                      <a:pt x="3" y="96"/>
                    </a:cubicBezTo>
                  </a:path>
                </a:pathLst>
              </a:custGeom>
              <a:noFill/>
              <a:ln w="15875">
                <a:solidFill>
                  <a:srgbClr val="FFE67D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" name="Group 38"/>
              <p:cNvGrpSpPr>
                <a:grpSpLocks noChangeAspect="1"/>
              </p:cNvGrpSpPr>
              <p:nvPr/>
            </p:nvGrpSpPr>
            <p:grpSpPr bwMode="auto">
              <a:xfrm>
                <a:off x="2829" y="9618"/>
                <a:ext cx="1555" cy="327"/>
                <a:chOff x="2829" y="9628"/>
                <a:chExt cx="1555" cy="327"/>
              </a:xfrm>
            </p:grpSpPr>
            <p:sp>
              <p:nvSpPr>
                <p:cNvPr id="500775" name="AutoShape 3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831" y="9628"/>
                  <a:ext cx="1548" cy="327"/>
                </a:xfrm>
                <a:prstGeom prst="wave">
                  <a:avLst>
                    <a:gd name="adj1" fmla="val 13005"/>
                    <a:gd name="adj2" fmla="val 0"/>
                  </a:avLst>
                </a:prstGeom>
                <a:solidFill>
                  <a:srgbClr val="FFE67D">
                    <a:alpha val="64000"/>
                  </a:srgbClr>
                </a:solidFill>
                <a:ln w="1016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776" name="Freeform 40"/>
                <p:cNvSpPr>
                  <a:spLocks noChangeAspect="1"/>
                </p:cNvSpPr>
                <p:nvPr/>
              </p:nvSpPr>
              <p:spPr bwMode="auto">
                <a:xfrm flipH="1">
                  <a:off x="2831" y="9635"/>
                  <a:ext cx="1545" cy="94"/>
                </a:xfrm>
                <a:custGeom>
                  <a:avLst/>
                  <a:gdLst/>
                  <a:ahLst/>
                  <a:cxnLst>
                    <a:cxn ang="0">
                      <a:pos x="0" y="61"/>
                    </a:cxn>
                    <a:cxn ang="0">
                      <a:pos x="576" y="1"/>
                    </a:cxn>
                    <a:cxn ang="0">
                      <a:pos x="1386" y="67"/>
                    </a:cxn>
                    <a:cxn ang="0">
                      <a:pos x="1992" y="115"/>
                    </a:cxn>
                    <a:cxn ang="0">
                      <a:pos x="2388" y="109"/>
                    </a:cxn>
                    <a:cxn ang="0">
                      <a:pos x="2772" y="55"/>
                    </a:cxn>
                  </a:cxnLst>
                  <a:rect l="0" t="0" r="r" b="b"/>
                  <a:pathLst>
                    <a:path w="2772" h="122">
                      <a:moveTo>
                        <a:pt x="0" y="61"/>
                      </a:moveTo>
                      <a:cubicBezTo>
                        <a:pt x="172" y="30"/>
                        <a:pt x="345" y="0"/>
                        <a:pt x="576" y="1"/>
                      </a:cubicBezTo>
                      <a:cubicBezTo>
                        <a:pt x="807" y="2"/>
                        <a:pt x="1150" y="48"/>
                        <a:pt x="1386" y="67"/>
                      </a:cubicBezTo>
                      <a:cubicBezTo>
                        <a:pt x="1622" y="86"/>
                        <a:pt x="1825" y="108"/>
                        <a:pt x="1992" y="115"/>
                      </a:cubicBezTo>
                      <a:cubicBezTo>
                        <a:pt x="2159" y="122"/>
                        <a:pt x="2258" y="119"/>
                        <a:pt x="2388" y="109"/>
                      </a:cubicBezTo>
                      <a:cubicBezTo>
                        <a:pt x="2518" y="99"/>
                        <a:pt x="2710" y="64"/>
                        <a:pt x="2772" y="55"/>
                      </a:cubicBezTo>
                    </a:path>
                  </a:pathLst>
                </a:custGeom>
                <a:noFill/>
                <a:ln w="76200" cap="rnd">
                  <a:solidFill>
                    <a:srgbClr val="FFE67D"/>
                  </a:solidFill>
                  <a:prstDash val="sysDot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77" name="Freeform 41"/>
                <p:cNvSpPr>
                  <a:spLocks noChangeAspect="1"/>
                </p:cNvSpPr>
                <p:nvPr/>
              </p:nvSpPr>
              <p:spPr bwMode="auto">
                <a:xfrm flipH="1">
                  <a:off x="2831" y="9856"/>
                  <a:ext cx="1545" cy="94"/>
                </a:xfrm>
                <a:custGeom>
                  <a:avLst/>
                  <a:gdLst/>
                  <a:ahLst/>
                  <a:cxnLst>
                    <a:cxn ang="0">
                      <a:pos x="0" y="61"/>
                    </a:cxn>
                    <a:cxn ang="0">
                      <a:pos x="576" y="1"/>
                    </a:cxn>
                    <a:cxn ang="0">
                      <a:pos x="1386" y="67"/>
                    </a:cxn>
                    <a:cxn ang="0">
                      <a:pos x="1992" y="115"/>
                    </a:cxn>
                    <a:cxn ang="0">
                      <a:pos x="2388" y="109"/>
                    </a:cxn>
                    <a:cxn ang="0">
                      <a:pos x="2772" y="55"/>
                    </a:cxn>
                  </a:cxnLst>
                  <a:rect l="0" t="0" r="r" b="b"/>
                  <a:pathLst>
                    <a:path w="2772" h="122">
                      <a:moveTo>
                        <a:pt x="0" y="61"/>
                      </a:moveTo>
                      <a:cubicBezTo>
                        <a:pt x="172" y="30"/>
                        <a:pt x="345" y="0"/>
                        <a:pt x="576" y="1"/>
                      </a:cubicBezTo>
                      <a:cubicBezTo>
                        <a:pt x="807" y="2"/>
                        <a:pt x="1150" y="48"/>
                        <a:pt x="1386" y="67"/>
                      </a:cubicBezTo>
                      <a:cubicBezTo>
                        <a:pt x="1622" y="86"/>
                        <a:pt x="1825" y="108"/>
                        <a:pt x="1992" y="115"/>
                      </a:cubicBezTo>
                      <a:cubicBezTo>
                        <a:pt x="2159" y="122"/>
                        <a:pt x="2258" y="119"/>
                        <a:pt x="2388" y="109"/>
                      </a:cubicBezTo>
                      <a:cubicBezTo>
                        <a:pt x="2518" y="99"/>
                        <a:pt x="2710" y="64"/>
                        <a:pt x="2772" y="55"/>
                      </a:cubicBezTo>
                    </a:path>
                  </a:pathLst>
                </a:custGeom>
                <a:noFill/>
                <a:ln w="76200" cap="rnd">
                  <a:solidFill>
                    <a:srgbClr val="FFE67D"/>
                  </a:solidFill>
                  <a:prstDash val="sysDot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78" name="Freeform 42"/>
                <p:cNvSpPr>
                  <a:spLocks noChangeAspect="1"/>
                </p:cNvSpPr>
                <p:nvPr/>
              </p:nvSpPr>
              <p:spPr bwMode="auto">
                <a:xfrm>
                  <a:off x="3211" y="974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79" name="Freeform 43"/>
                <p:cNvSpPr>
                  <a:spLocks noChangeAspect="1"/>
                </p:cNvSpPr>
                <p:nvPr/>
              </p:nvSpPr>
              <p:spPr bwMode="auto">
                <a:xfrm flipH="1">
                  <a:off x="3241" y="974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0" name="Freeform 44"/>
                <p:cNvSpPr>
                  <a:spLocks noChangeAspect="1"/>
                </p:cNvSpPr>
                <p:nvPr/>
              </p:nvSpPr>
              <p:spPr bwMode="auto">
                <a:xfrm>
                  <a:off x="3307" y="974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1" name="Freeform 45"/>
                <p:cNvSpPr>
                  <a:spLocks noChangeAspect="1"/>
                </p:cNvSpPr>
                <p:nvPr/>
              </p:nvSpPr>
              <p:spPr bwMode="auto">
                <a:xfrm flipH="1">
                  <a:off x="3333" y="973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2" name="Freeform 46"/>
                <p:cNvSpPr>
                  <a:spLocks noChangeAspect="1"/>
                </p:cNvSpPr>
                <p:nvPr/>
              </p:nvSpPr>
              <p:spPr bwMode="auto">
                <a:xfrm>
                  <a:off x="3407" y="972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3" name="Freeform 47"/>
                <p:cNvSpPr>
                  <a:spLocks noChangeAspect="1"/>
                </p:cNvSpPr>
                <p:nvPr/>
              </p:nvSpPr>
              <p:spPr bwMode="auto">
                <a:xfrm flipH="1">
                  <a:off x="3433" y="972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4" name="Freeform 48"/>
                <p:cNvSpPr>
                  <a:spLocks noChangeAspect="1"/>
                </p:cNvSpPr>
                <p:nvPr/>
              </p:nvSpPr>
              <p:spPr bwMode="auto">
                <a:xfrm>
                  <a:off x="3497" y="971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5" name="Freeform 49"/>
                <p:cNvSpPr>
                  <a:spLocks noChangeAspect="1"/>
                </p:cNvSpPr>
                <p:nvPr/>
              </p:nvSpPr>
              <p:spPr bwMode="auto">
                <a:xfrm flipH="1">
                  <a:off x="3525" y="971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6" name="Freeform 50"/>
                <p:cNvSpPr>
                  <a:spLocks noChangeAspect="1"/>
                </p:cNvSpPr>
                <p:nvPr/>
              </p:nvSpPr>
              <p:spPr bwMode="auto">
                <a:xfrm>
                  <a:off x="3591" y="970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7" name="Freeform 51"/>
                <p:cNvSpPr>
                  <a:spLocks noChangeAspect="1"/>
                </p:cNvSpPr>
                <p:nvPr/>
              </p:nvSpPr>
              <p:spPr bwMode="auto">
                <a:xfrm flipH="1">
                  <a:off x="3617" y="970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8" name="Freeform 52"/>
                <p:cNvSpPr>
                  <a:spLocks noChangeAspect="1"/>
                </p:cNvSpPr>
                <p:nvPr/>
              </p:nvSpPr>
              <p:spPr bwMode="auto">
                <a:xfrm>
                  <a:off x="3689" y="968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89" name="Freeform 53"/>
                <p:cNvSpPr>
                  <a:spLocks noChangeAspect="1"/>
                </p:cNvSpPr>
                <p:nvPr/>
              </p:nvSpPr>
              <p:spPr bwMode="auto">
                <a:xfrm flipH="1">
                  <a:off x="3719" y="967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0" name="Freeform 54"/>
                <p:cNvSpPr>
                  <a:spLocks noChangeAspect="1"/>
                </p:cNvSpPr>
                <p:nvPr/>
              </p:nvSpPr>
              <p:spPr bwMode="auto">
                <a:xfrm>
                  <a:off x="3779" y="967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1" name="Freeform 55"/>
                <p:cNvSpPr>
                  <a:spLocks noChangeAspect="1"/>
                </p:cNvSpPr>
                <p:nvPr/>
              </p:nvSpPr>
              <p:spPr bwMode="auto">
                <a:xfrm flipH="1">
                  <a:off x="3813" y="967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2" name="Freeform 56"/>
                <p:cNvSpPr>
                  <a:spLocks noChangeAspect="1"/>
                </p:cNvSpPr>
                <p:nvPr/>
              </p:nvSpPr>
              <p:spPr bwMode="auto">
                <a:xfrm>
                  <a:off x="3881" y="966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3" name="Freeform 57"/>
                <p:cNvSpPr>
                  <a:spLocks noChangeAspect="1"/>
                </p:cNvSpPr>
                <p:nvPr/>
              </p:nvSpPr>
              <p:spPr bwMode="auto">
                <a:xfrm flipH="1">
                  <a:off x="3915" y="965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4" name="Freeform 58"/>
                <p:cNvSpPr>
                  <a:spLocks noChangeAspect="1"/>
                </p:cNvSpPr>
                <p:nvPr/>
              </p:nvSpPr>
              <p:spPr bwMode="auto">
                <a:xfrm>
                  <a:off x="4065" y="964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5" name="Freeform 59"/>
                <p:cNvSpPr>
                  <a:spLocks noChangeAspect="1"/>
                </p:cNvSpPr>
                <p:nvPr/>
              </p:nvSpPr>
              <p:spPr bwMode="auto">
                <a:xfrm flipH="1">
                  <a:off x="4097" y="964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6" name="Freeform 60"/>
                <p:cNvSpPr>
                  <a:spLocks noChangeAspect="1"/>
                </p:cNvSpPr>
                <p:nvPr/>
              </p:nvSpPr>
              <p:spPr bwMode="auto">
                <a:xfrm rot="515889">
                  <a:off x="4349" y="969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7" name="Freeform 61"/>
                <p:cNvSpPr>
                  <a:spLocks noChangeAspect="1"/>
                </p:cNvSpPr>
                <p:nvPr/>
              </p:nvSpPr>
              <p:spPr bwMode="auto">
                <a:xfrm rot="283249" flipH="1">
                  <a:off x="4369" y="969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8" name="Freeform 62"/>
                <p:cNvSpPr>
                  <a:spLocks noChangeAspect="1"/>
                </p:cNvSpPr>
                <p:nvPr/>
              </p:nvSpPr>
              <p:spPr bwMode="auto">
                <a:xfrm>
                  <a:off x="4169" y="966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799" name="Freeform 63"/>
                <p:cNvSpPr>
                  <a:spLocks noChangeAspect="1"/>
                </p:cNvSpPr>
                <p:nvPr/>
              </p:nvSpPr>
              <p:spPr bwMode="auto">
                <a:xfrm flipH="1">
                  <a:off x="4191" y="966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0" name="Freeform 64"/>
                <p:cNvSpPr>
                  <a:spLocks noChangeAspect="1"/>
                </p:cNvSpPr>
                <p:nvPr/>
              </p:nvSpPr>
              <p:spPr bwMode="auto">
                <a:xfrm>
                  <a:off x="4259" y="967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1" name="Freeform 65"/>
                <p:cNvSpPr>
                  <a:spLocks noChangeAspect="1"/>
                </p:cNvSpPr>
                <p:nvPr/>
              </p:nvSpPr>
              <p:spPr bwMode="auto">
                <a:xfrm flipH="1">
                  <a:off x="4289" y="967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2" name="Freeform 66"/>
                <p:cNvSpPr>
                  <a:spLocks noChangeAspect="1"/>
                </p:cNvSpPr>
                <p:nvPr/>
              </p:nvSpPr>
              <p:spPr bwMode="auto">
                <a:xfrm>
                  <a:off x="3013" y="973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3" name="Freeform 67"/>
                <p:cNvSpPr>
                  <a:spLocks noChangeAspect="1"/>
                </p:cNvSpPr>
                <p:nvPr/>
              </p:nvSpPr>
              <p:spPr bwMode="auto">
                <a:xfrm flipH="1">
                  <a:off x="3047" y="973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4" name="Freeform 68"/>
                <p:cNvSpPr>
                  <a:spLocks noChangeAspect="1"/>
                </p:cNvSpPr>
                <p:nvPr/>
              </p:nvSpPr>
              <p:spPr bwMode="auto">
                <a:xfrm>
                  <a:off x="2829" y="970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5" name="Freeform 69"/>
                <p:cNvSpPr>
                  <a:spLocks noChangeAspect="1"/>
                </p:cNvSpPr>
                <p:nvPr/>
              </p:nvSpPr>
              <p:spPr bwMode="auto">
                <a:xfrm flipH="1">
                  <a:off x="2867" y="969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6" name="Freeform 70"/>
                <p:cNvSpPr>
                  <a:spLocks noChangeAspect="1"/>
                </p:cNvSpPr>
                <p:nvPr/>
              </p:nvSpPr>
              <p:spPr bwMode="auto">
                <a:xfrm>
                  <a:off x="3973" y="966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7" name="Freeform 71"/>
                <p:cNvSpPr>
                  <a:spLocks noChangeAspect="1"/>
                </p:cNvSpPr>
                <p:nvPr/>
              </p:nvSpPr>
              <p:spPr bwMode="auto">
                <a:xfrm flipH="1">
                  <a:off x="4007" y="965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8" name="Freeform 72"/>
                <p:cNvSpPr>
                  <a:spLocks noChangeAspect="1"/>
                </p:cNvSpPr>
                <p:nvPr/>
              </p:nvSpPr>
              <p:spPr bwMode="auto">
                <a:xfrm>
                  <a:off x="2923" y="972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09" name="Freeform 73"/>
                <p:cNvSpPr>
                  <a:spLocks noChangeAspect="1"/>
                </p:cNvSpPr>
                <p:nvPr/>
              </p:nvSpPr>
              <p:spPr bwMode="auto">
                <a:xfrm flipH="1">
                  <a:off x="2957" y="971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0" name="Freeform 74"/>
                <p:cNvSpPr>
                  <a:spLocks noChangeAspect="1"/>
                </p:cNvSpPr>
                <p:nvPr/>
              </p:nvSpPr>
              <p:spPr bwMode="auto">
                <a:xfrm>
                  <a:off x="3115" y="974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1" name="Freeform 75"/>
                <p:cNvSpPr>
                  <a:spLocks noChangeAspect="1"/>
                </p:cNvSpPr>
                <p:nvPr/>
              </p:nvSpPr>
              <p:spPr bwMode="auto">
                <a:xfrm flipH="1">
                  <a:off x="3149" y="973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2" name="Freeform 76"/>
                <p:cNvSpPr>
                  <a:spLocks noChangeAspect="1"/>
                </p:cNvSpPr>
                <p:nvPr/>
              </p:nvSpPr>
              <p:spPr bwMode="auto">
                <a:xfrm rot="10800000">
                  <a:off x="2861" y="978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3" name="Freeform 77"/>
                <p:cNvSpPr>
                  <a:spLocks noChangeAspect="1"/>
                </p:cNvSpPr>
                <p:nvPr/>
              </p:nvSpPr>
              <p:spPr bwMode="auto">
                <a:xfrm rot="10800000">
                  <a:off x="3045" y="983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4" name="Freeform 78"/>
                <p:cNvSpPr>
                  <a:spLocks noChangeAspect="1"/>
                </p:cNvSpPr>
                <p:nvPr/>
              </p:nvSpPr>
              <p:spPr bwMode="auto">
                <a:xfrm rot="10800000" flipH="1">
                  <a:off x="3019" y="9836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5" name="Freeform 79"/>
                <p:cNvSpPr>
                  <a:spLocks noChangeAspect="1"/>
                </p:cNvSpPr>
                <p:nvPr/>
              </p:nvSpPr>
              <p:spPr bwMode="auto">
                <a:xfrm rot="10800000">
                  <a:off x="2949" y="981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6" name="Freeform 80"/>
                <p:cNvSpPr>
                  <a:spLocks noChangeAspect="1"/>
                </p:cNvSpPr>
                <p:nvPr/>
              </p:nvSpPr>
              <p:spPr bwMode="auto">
                <a:xfrm rot="10800000" flipH="1">
                  <a:off x="2915" y="981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7" name="Freeform 81"/>
                <p:cNvSpPr>
                  <a:spLocks noChangeAspect="1"/>
                </p:cNvSpPr>
                <p:nvPr/>
              </p:nvSpPr>
              <p:spPr bwMode="auto">
                <a:xfrm rot="10800000">
                  <a:off x="3333" y="982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8" name="Freeform 82"/>
                <p:cNvSpPr>
                  <a:spLocks noChangeAspect="1"/>
                </p:cNvSpPr>
                <p:nvPr/>
              </p:nvSpPr>
              <p:spPr bwMode="auto">
                <a:xfrm rot="10800000" flipH="1">
                  <a:off x="3299" y="982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19" name="Freeform 83"/>
                <p:cNvSpPr>
                  <a:spLocks noChangeAspect="1"/>
                </p:cNvSpPr>
                <p:nvPr/>
              </p:nvSpPr>
              <p:spPr bwMode="auto">
                <a:xfrm rot="10800000">
                  <a:off x="3723" y="978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0" name="Freeform 84"/>
                <p:cNvSpPr>
                  <a:spLocks noChangeAspect="1"/>
                </p:cNvSpPr>
                <p:nvPr/>
              </p:nvSpPr>
              <p:spPr bwMode="auto">
                <a:xfrm rot="10800000" flipH="1">
                  <a:off x="3687" y="978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1" name="Freeform 85"/>
                <p:cNvSpPr>
                  <a:spLocks noChangeAspect="1"/>
                </p:cNvSpPr>
                <p:nvPr/>
              </p:nvSpPr>
              <p:spPr bwMode="auto">
                <a:xfrm rot="10800000">
                  <a:off x="3905" y="975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2" name="Freeform 86"/>
                <p:cNvSpPr>
                  <a:spLocks noChangeAspect="1"/>
                </p:cNvSpPr>
                <p:nvPr/>
              </p:nvSpPr>
              <p:spPr bwMode="auto">
                <a:xfrm rot="10800000" flipH="1">
                  <a:off x="3875" y="976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3" name="Freeform 87"/>
                <p:cNvSpPr>
                  <a:spLocks noChangeAspect="1"/>
                </p:cNvSpPr>
                <p:nvPr/>
              </p:nvSpPr>
              <p:spPr bwMode="auto">
                <a:xfrm rot="10800000">
                  <a:off x="3625" y="979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4" name="Freeform 88"/>
                <p:cNvSpPr>
                  <a:spLocks noChangeAspect="1"/>
                </p:cNvSpPr>
                <p:nvPr/>
              </p:nvSpPr>
              <p:spPr bwMode="auto">
                <a:xfrm rot="10800000" flipH="1">
                  <a:off x="3597" y="980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5" name="Freeform 89"/>
                <p:cNvSpPr>
                  <a:spLocks noChangeAspect="1"/>
                </p:cNvSpPr>
                <p:nvPr/>
              </p:nvSpPr>
              <p:spPr bwMode="auto">
                <a:xfrm rot="10800000">
                  <a:off x="3145" y="983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6" name="Freeform 90"/>
                <p:cNvSpPr>
                  <a:spLocks noChangeAspect="1"/>
                </p:cNvSpPr>
                <p:nvPr/>
              </p:nvSpPr>
              <p:spPr bwMode="auto">
                <a:xfrm rot="10800000" flipH="1">
                  <a:off x="3111" y="983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7" name="Freeform 91"/>
                <p:cNvSpPr>
                  <a:spLocks noChangeAspect="1"/>
                </p:cNvSpPr>
                <p:nvPr/>
              </p:nvSpPr>
              <p:spPr bwMode="auto">
                <a:xfrm rot="10800000">
                  <a:off x="3433" y="982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8" name="Freeform 92"/>
                <p:cNvSpPr>
                  <a:spLocks noChangeAspect="1"/>
                </p:cNvSpPr>
                <p:nvPr/>
              </p:nvSpPr>
              <p:spPr bwMode="auto">
                <a:xfrm rot="10800000" flipH="1">
                  <a:off x="3399" y="982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29" name="Freeform 93"/>
                <p:cNvSpPr>
                  <a:spLocks noChangeAspect="1"/>
                </p:cNvSpPr>
                <p:nvPr/>
              </p:nvSpPr>
              <p:spPr bwMode="auto">
                <a:xfrm rot="10800000">
                  <a:off x="3533" y="981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0" name="Freeform 94"/>
                <p:cNvSpPr>
                  <a:spLocks noChangeAspect="1"/>
                </p:cNvSpPr>
                <p:nvPr/>
              </p:nvSpPr>
              <p:spPr bwMode="auto">
                <a:xfrm rot="10800000" flipH="1">
                  <a:off x="3499" y="981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1" name="Freeform 95"/>
                <p:cNvSpPr>
                  <a:spLocks noChangeAspect="1"/>
                </p:cNvSpPr>
                <p:nvPr/>
              </p:nvSpPr>
              <p:spPr bwMode="auto">
                <a:xfrm rot="10800000">
                  <a:off x="3815" y="978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2" name="Freeform 96"/>
                <p:cNvSpPr>
                  <a:spLocks noChangeAspect="1"/>
                </p:cNvSpPr>
                <p:nvPr/>
              </p:nvSpPr>
              <p:spPr bwMode="auto">
                <a:xfrm rot="10800000" flipH="1">
                  <a:off x="3787" y="976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3" name="Freeform 97"/>
                <p:cNvSpPr>
                  <a:spLocks noChangeAspect="1"/>
                </p:cNvSpPr>
                <p:nvPr/>
              </p:nvSpPr>
              <p:spPr bwMode="auto">
                <a:xfrm rot="10800000">
                  <a:off x="3997" y="974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4" name="Freeform 98"/>
                <p:cNvSpPr>
                  <a:spLocks noChangeAspect="1"/>
                </p:cNvSpPr>
                <p:nvPr/>
              </p:nvSpPr>
              <p:spPr bwMode="auto">
                <a:xfrm rot="10800000" flipH="1">
                  <a:off x="3965" y="974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5" name="Freeform 99"/>
                <p:cNvSpPr>
                  <a:spLocks noChangeAspect="1"/>
                </p:cNvSpPr>
                <p:nvPr/>
              </p:nvSpPr>
              <p:spPr bwMode="auto">
                <a:xfrm rot="10800000">
                  <a:off x="4093" y="975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6" name="Freeform 100"/>
                <p:cNvSpPr>
                  <a:spLocks noChangeAspect="1"/>
                </p:cNvSpPr>
                <p:nvPr/>
              </p:nvSpPr>
              <p:spPr bwMode="auto">
                <a:xfrm rot="10800000" flipH="1">
                  <a:off x="4065" y="975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7" name="Freeform 101"/>
                <p:cNvSpPr>
                  <a:spLocks noChangeAspect="1"/>
                </p:cNvSpPr>
                <p:nvPr/>
              </p:nvSpPr>
              <p:spPr bwMode="auto">
                <a:xfrm rot="10800000">
                  <a:off x="4193" y="9750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8" name="Freeform 102"/>
                <p:cNvSpPr>
                  <a:spLocks noChangeAspect="1"/>
                </p:cNvSpPr>
                <p:nvPr/>
              </p:nvSpPr>
              <p:spPr bwMode="auto">
                <a:xfrm rot="10800000" flipH="1">
                  <a:off x="4159" y="975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39" name="Freeform 103"/>
                <p:cNvSpPr>
                  <a:spLocks noChangeAspect="1"/>
                </p:cNvSpPr>
                <p:nvPr/>
              </p:nvSpPr>
              <p:spPr bwMode="auto">
                <a:xfrm rot="10800000">
                  <a:off x="3237" y="983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40" name="Freeform 104"/>
                <p:cNvSpPr>
                  <a:spLocks noChangeAspect="1"/>
                </p:cNvSpPr>
                <p:nvPr/>
              </p:nvSpPr>
              <p:spPr bwMode="auto">
                <a:xfrm rot="10800000" flipH="1">
                  <a:off x="3203" y="983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41" name="Freeform 105"/>
                <p:cNvSpPr>
                  <a:spLocks noChangeAspect="1"/>
                </p:cNvSpPr>
                <p:nvPr/>
              </p:nvSpPr>
              <p:spPr bwMode="auto">
                <a:xfrm rot="10800000">
                  <a:off x="4295" y="976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42" name="Freeform 106"/>
                <p:cNvSpPr>
                  <a:spLocks noChangeAspect="1"/>
                </p:cNvSpPr>
                <p:nvPr/>
              </p:nvSpPr>
              <p:spPr bwMode="auto">
                <a:xfrm rot="10800000" flipH="1">
                  <a:off x="4265" y="9768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43" name="Freeform 107"/>
                <p:cNvSpPr>
                  <a:spLocks noChangeAspect="1"/>
                </p:cNvSpPr>
                <p:nvPr/>
              </p:nvSpPr>
              <p:spPr bwMode="auto">
                <a:xfrm rot="10800000">
                  <a:off x="4367" y="9794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844" name="Freeform 108"/>
                <p:cNvSpPr>
                  <a:spLocks noChangeAspect="1"/>
                </p:cNvSpPr>
                <p:nvPr/>
              </p:nvSpPr>
              <p:spPr bwMode="auto">
                <a:xfrm rot="10518586" flipH="1">
                  <a:off x="4341" y="9792"/>
                  <a:ext cx="15" cy="96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3" y="96"/>
                    </a:cxn>
                  </a:cxnLst>
                  <a:rect l="0" t="0" r="r" b="b"/>
                  <a:pathLst>
                    <a:path w="15" h="96">
                      <a:moveTo>
                        <a:pt x="15" y="0"/>
                      </a:moveTo>
                      <a:cubicBezTo>
                        <a:pt x="0" y="46"/>
                        <a:pt x="3" y="10"/>
                        <a:pt x="3" y="96"/>
                      </a:cubicBezTo>
                    </a:path>
                  </a:pathLst>
                </a:custGeom>
                <a:noFill/>
                <a:ln w="15875">
                  <a:solidFill>
                    <a:srgbClr val="FFE67D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00845" name="Text Box 109"/>
            <p:cNvSpPr txBox="1">
              <a:spLocks noChangeAspect="1" noChangeArrowheads="1"/>
            </p:cNvSpPr>
            <p:nvPr/>
          </p:nvSpPr>
          <p:spPr bwMode="auto">
            <a:xfrm>
              <a:off x="5762625" y="4024313"/>
              <a:ext cx="28797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3810000">
                <a:spcBef>
                  <a:spcPct val="50000"/>
                </a:spcBef>
              </a:pPr>
              <a:r>
                <a:rPr lang="en-US" sz="2000" b="0">
                  <a:solidFill>
                    <a:srgbClr val="5C2E00"/>
                  </a:solidFill>
                  <a:latin typeface="Arial" pitchFamily="34" charset="0"/>
                </a:rPr>
                <a:t>Plasma Membrane</a:t>
              </a:r>
            </a:p>
          </p:txBody>
        </p:sp>
        <p:grpSp>
          <p:nvGrpSpPr>
            <p:cNvPr id="501288" name="Group 640"/>
            <p:cNvGrpSpPr>
              <a:grpSpLocks/>
            </p:cNvGrpSpPr>
            <p:nvPr/>
          </p:nvGrpSpPr>
          <p:grpSpPr bwMode="auto">
            <a:xfrm>
              <a:off x="6535738" y="4625975"/>
              <a:ext cx="1131887" cy="574675"/>
              <a:chOff x="4117" y="2914"/>
              <a:chExt cx="713" cy="362"/>
            </a:xfrm>
          </p:grpSpPr>
          <p:sp>
            <p:nvSpPr>
              <p:cNvPr id="501371" name="AutoShape 635"/>
              <p:cNvSpPr>
                <a:spLocks noChangeAspect="1" noChangeArrowheads="1"/>
              </p:cNvSpPr>
              <p:nvPr/>
            </p:nvSpPr>
            <p:spPr bwMode="auto">
              <a:xfrm rot="25363143">
                <a:off x="4510" y="2925"/>
                <a:ext cx="311" cy="329"/>
              </a:xfrm>
              <a:prstGeom prst="irregularSeal1">
                <a:avLst/>
              </a:prstGeom>
              <a:solidFill>
                <a:srgbClr val="FFFF00"/>
              </a:solidFill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1289" name="Group 639"/>
              <p:cNvGrpSpPr>
                <a:grpSpLocks/>
              </p:cNvGrpSpPr>
              <p:nvPr/>
            </p:nvGrpSpPr>
            <p:grpSpPr bwMode="auto">
              <a:xfrm>
                <a:off x="4117" y="2914"/>
                <a:ext cx="580" cy="362"/>
                <a:chOff x="4117" y="2896"/>
                <a:chExt cx="580" cy="362"/>
              </a:xfrm>
            </p:grpSpPr>
            <p:sp>
              <p:nvSpPr>
                <p:cNvPr id="501370" name="AutoShape 634"/>
                <p:cNvSpPr>
                  <a:spLocks noChangeAspect="1" noChangeArrowheads="1"/>
                </p:cNvSpPr>
                <p:nvPr/>
              </p:nvSpPr>
              <p:spPr bwMode="auto">
                <a:xfrm rot="15172343">
                  <a:off x="4126" y="2887"/>
                  <a:ext cx="311" cy="329"/>
                </a:xfrm>
                <a:prstGeom prst="irregularSeal1">
                  <a:avLst/>
                </a:prstGeom>
                <a:solidFill>
                  <a:srgbClr val="FFFF00"/>
                </a:solidFill>
                <a:ln w="952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771" name="AutoShape 35"/>
                <p:cNvSpPr>
                  <a:spLocks noChangeAspect="1" noChangeArrowheads="1"/>
                </p:cNvSpPr>
                <p:nvPr/>
              </p:nvSpPr>
              <p:spPr bwMode="auto">
                <a:xfrm rot="15172343">
                  <a:off x="4377" y="2938"/>
                  <a:ext cx="311" cy="329"/>
                </a:xfrm>
                <a:prstGeom prst="irregularSeal1">
                  <a:avLst/>
                </a:prstGeom>
                <a:solidFill>
                  <a:srgbClr val="FFFF00"/>
                </a:solidFill>
                <a:ln w="952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1369" name="AutoShape 633"/>
              <p:cNvSpPr>
                <a:spLocks noChangeAspect="1" noChangeArrowheads="1"/>
              </p:cNvSpPr>
              <p:nvPr/>
            </p:nvSpPr>
            <p:spPr bwMode="auto">
              <a:xfrm rot="16200000">
                <a:off x="4186" y="2938"/>
                <a:ext cx="311" cy="329"/>
              </a:xfrm>
              <a:prstGeom prst="irregularSeal1">
                <a:avLst/>
              </a:prstGeom>
              <a:solidFill>
                <a:srgbClr val="FFFF00"/>
              </a:solidFill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1372" name="Text Box 636"/>
          <p:cNvSpPr txBox="1">
            <a:spLocks noChangeArrowheads="1"/>
          </p:cNvSpPr>
          <p:nvPr/>
        </p:nvSpPr>
        <p:spPr bwMode="auto">
          <a:xfrm>
            <a:off x="187240" y="6407876"/>
            <a:ext cx="51897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0" dirty="0">
                <a:latin typeface="Arial" pitchFamily="34" charset="0"/>
              </a:rPr>
              <a:t>Graphics: Teresa Murray 2007; plot: Murray, unpublished 2008</a:t>
            </a:r>
          </a:p>
        </p:txBody>
      </p:sp>
      <p:grpSp>
        <p:nvGrpSpPr>
          <p:cNvPr id="530" name="Group 149"/>
          <p:cNvGrpSpPr>
            <a:grpSpLocks noChangeAspect="1"/>
          </p:cNvGrpSpPr>
          <p:nvPr/>
        </p:nvGrpSpPr>
        <p:grpSpPr bwMode="auto">
          <a:xfrm>
            <a:off x="401320" y="2758440"/>
            <a:ext cx="1280160" cy="1280160"/>
            <a:chOff x="3699" y="2391"/>
            <a:chExt cx="1773" cy="1773"/>
          </a:xfrm>
        </p:grpSpPr>
        <p:pic>
          <p:nvPicPr>
            <p:cNvPr id="531" name="Picture 44" descr="FlexStation3_27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9" y="2391"/>
              <a:ext cx="1773" cy="1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" name="Text Box 146"/>
            <p:cNvSpPr txBox="1">
              <a:spLocks noChangeArrowheads="1"/>
            </p:cNvSpPr>
            <p:nvPr/>
          </p:nvSpPr>
          <p:spPr bwMode="auto">
            <a:xfrm>
              <a:off x="3699" y="3962"/>
              <a:ext cx="17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Molecular Devices, 2008</a:t>
              </a:r>
            </a:p>
          </p:txBody>
        </p:sp>
      </p:grpSp>
      <p:pic>
        <p:nvPicPr>
          <p:cNvPr id="536" name="Picture 535" descr="FLIPR cell density v fluor intensity.png"/>
          <p:cNvPicPr>
            <a:picLocks noChangeAspect="1"/>
          </p:cNvPicPr>
          <p:nvPr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71600" y="4678680"/>
            <a:ext cx="4505852" cy="1645920"/>
          </a:xfrm>
          <a:prstGeom prst="rect">
            <a:avLst/>
          </a:prstGeom>
        </p:spPr>
      </p:pic>
      <p:sp>
        <p:nvSpPr>
          <p:cNvPr id="501120" name="TextBox 501119"/>
          <p:cNvSpPr txBox="1"/>
          <p:nvPr/>
        </p:nvSpPr>
        <p:spPr>
          <a:xfrm>
            <a:off x="7010400" y="5064522"/>
            <a:ext cx="1844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FP-labeled proteins</a:t>
            </a:r>
          </a:p>
        </p:txBody>
      </p:sp>
      <p:cxnSp>
        <p:nvCxnSpPr>
          <p:cNvPr id="501134" name="Straight Arrow Connector 501133"/>
          <p:cNvCxnSpPr>
            <a:stCxn id="501120" idx="0"/>
          </p:cNvCxnSpPr>
          <p:nvPr/>
        </p:nvCxnSpPr>
        <p:spPr>
          <a:xfrm flipH="1" flipV="1">
            <a:off x="7427249" y="4495800"/>
            <a:ext cx="505584" cy="5687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Arrow Connector 534"/>
          <p:cNvCxnSpPr>
            <a:stCxn id="501120" idx="0"/>
          </p:cNvCxnSpPr>
          <p:nvPr/>
        </p:nvCxnSpPr>
        <p:spPr>
          <a:xfrm flipH="1" flipV="1">
            <a:off x="5259388" y="4338859"/>
            <a:ext cx="2673445" cy="725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81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54F0-B5C4-4CC9-9653-2E04DB28DF98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93FEAFE-1281-4558-BE89-BDB469A1C6FC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FE69D2F-D083-4CBF-A711-CF03BC741424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EDBCF1-295E-4881-B2AA-B444A00C4E7E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3B27E1D-28C6-4E23-BA93-DB6989F4B221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2EB5D-1548-4D8D-B430-8E15837F948B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0631AA-BA74-463B-98C4-FD4C42FED77A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6">
                <a:extLst>
                  <a:ext uri="{FF2B5EF4-FFF2-40B4-BE49-F238E27FC236}">
                    <a16:creationId xmlns:a16="http://schemas.microsoft.com/office/drawing/2014/main" id="{2B0C030E-8524-4581-A4AE-A015DAEF8D48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BC379977-0C94-4B18-96BC-A60235347E15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 descr="latechlogo.gif">
                  <a:extLst>
                    <a:ext uri="{FF2B5EF4-FFF2-40B4-BE49-F238E27FC236}">
                      <a16:creationId xmlns:a16="http://schemas.microsoft.com/office/drawing/2014/main" id="{2E0D559F-BC4E-4FC3-BEE5-F70B216C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321904"/>
            <a:ext cx="61722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In vivo testing</a:t>
            </a:r>
            <a:endParaRPr lang="en-US" sz="3600" baseline="-250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2947503"/>
            <a:ext cx="4538330" cy="320343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g</a:t>
            </a:r>
            <a:endParaRPr lang="en-US" sz="2800" baseline="-25000" dirty="0"/>
          </a:p>
          <a:p>
            <a:r>
              <a:rPr lang="en-US" sz="2800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F61E2-7978-4136-BD89-61C784C07780}"/>
              </a:ext>
            </a:extLst>
          </p:cNvPr>
          <p:cNvSpPr txBox="1"/>
          <p:nvPr/>
        </p:nvSpPr>
        <p:spPr>
          <a:xfrm>
            <a:off x="354419" y="6400800"/>
            <a:ext cx="80275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Lee, Murray, et al. 2016</a:t>
            </a:r>
          </a:p>
        </p:txBody>
      </p:sp>
      <p:pic>
        <p:nvPicPr>
          <p:cNvPr id="16" name="Picture 15" descr="A picture containing tree, object&#10;&#10;Description generated with very high confidence">
            <a:extLst>
              <a:ext uri="{FF2B5EF4-FFF2-40B4-BE49-F238E27FC236}">
                <a16:creationId xmlns:a16="http://schemas.microsoft.com/office/drawing/2014/main" id="{089B6C3F-76BB-4959-A0E3-66B70D6966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/>
          <a:stretch/>
        </p:blipFill>
        <p:spPr>
          <a:xfrm>
            <a:off x="1232534" y="2414104"/>
            <a:ext cx="6997065" cy="30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54F0-B5C4-4CC9-9653-2E04DB28DF98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93FEAFE-1281-4558-BE89-BDB469A1C6FC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FE69D2F-D083-4CBF-A711-CF03BC741424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EDBCF1-295E-4881-B2AA-B444A00C4E7E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3B27E1D-28C6-4E23-BA93-DB6989F4B221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2EB5D-1548-4D8D-B430-8E15837F948B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0631AA-BA74-463B-98C4-FD4C42FED77A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6">
                <a:extLst>
                  <a:ext uri="{FF2B5EF4-FFF2-40B4-BE49-F238E27FC236}">
                    <a16:creationId xmlns:a16="http://schemas.microsoft.com/office/drawing/2014/main" id="{2B0C030E-8524-4581-A4AE-A015DAEF8D48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BC379977-0C94-4B18-96BC-A60235347E15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 descr="latechlogo.gif">
                  <a:extLst>
                    <a:ext uri="{FF2B5EF4-FFF2-40B4-BE49-F238E27FC236}">
                      <a16:creationId xmlns:a16="http://schemas.microsoft.com/office/drawing/2014/main" id="{2E0D559F-BC4E-4FC3-BEE5-F70B216C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33004"/>
            <a:ext cx="6846481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In vivo testing</a:t>
            </a:r>
            <a:endParaRPr lang="en-US" sz="3600" baseline="-250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29" y="2660790"/>
            <a:ext cx="4538330" cy="320343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g</a:t>
            </a:r>
            <a:endParaRPr lang="en-US" sz="28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F61E2-7978-4136-BD89-61C784C07780}"/>
              </a:ext>
            </a:extLst>
          </p:cNvPr>
          <p:cNvSpPr txBox="1"/>
          <p:nvPr/>
        </p:nvSpPr>
        <p:spPr>
          <a:xfrm>
            <a:off x="354419" y="6400800"/>
            <a:ext cx="80275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Lee, Murray, et al. 2016</a:t>
            </a:r>
          </a:p>
        </p:txBody>
      </p:sp>
      <p:pic>
        <p:nvPicPr>
          <p:cNvPr id="17" name="Picture 16" descr="A picture containing photo, tree&#10;&#10;Description generated with high confidence">
            <a:extLst>
              <a:ext uri="{FF2B5EF4-FFF2-40B4-BE49-F238E27FC236}">
                <a16:creationId xmlns:a16="http://schemas.microsoft.com/office/drawing/2014/main" id="{567128A5-458D-476B-83E0-E9C1D0CC1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57399"/>
            <a:ext cx="7256510" cy="40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4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54F0-B5C4-4CC9-9653-2E04DB28DF98}"/>
              </a:ext>
            </a:extLst>
          </p:cNvPr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93FEAFE-1281-4558-BE89-BDB469A1C6FC}"/>
                </a:ext>
              </a:extLst>
            </p:cNvPr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FE69D2F-D083-4CBF-A711-CF03BC741424}"/>
                </a:ext>
              </a:extLst>
            </p:cNvPr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EDBCF1-295E-4881-B2AA-B444A00C4E7E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A3B27E1D-28C6-4E23-BA93-DB6989F4B221}"/>
                </a:ext>
              </a:extLst>
            </p:cNvPr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2EB5D-1548-4D8D-B430-8E15837F948B}"/>
                </a:ext>
              </a:extLst>
            </p:cNvPr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0631AA-BA74-463B-98C4-FD4C42FED77A}"/>
                  </a:ext>
                </a:extLst>
              </p:cNvPr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6">
                <a:extLst>
                  <a:ext uri="{FF2B5EF4-FFF2-40B4-BE49-F238E27FC236}">
                    <a16:creationId xmlns:a16="http://schemas.microsoft.com/office/drawing/2014/main" id="{2B0C030E-8524-4581-A4AE-A015DAEF8D48}"/>
                  </a:ext>
                </a:extLst>
              </p:cNvPr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BC379977-0C94-4B18-96BC-A60235347E15}"/>
                    </a:ext>
                  </a:extLst>
                </p:cNvPr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 descr="latechlogo.gif">
                  <a:extLst>
                    <a:ext uri="{FF2B5EF4-FFF2-40B4-BE49-F238E27FC236}">
                      <a16:creationId xmlns:a16="http://schemas.microsoft.com/office/drawing/2014/main" id="{2E0D559F-BC4E-4FC3-BEE5-F70B216C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644" y="1233004"/>
            <a:ext cx="650367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F497D"/>
                </a:solidFill>
              </a:rPr>
              <a:t>In vivo testing</a:t>
            </a:r>
            <a:endParaRPr lang="en-US" sz="3600" baseline="-250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2947503"/>
            <a:ext cx="1342571" cy="320343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g</a:t>
            </a:r>
            <a:endParaRPr lang="en-US" sz="2800" baseline="-25000" dirty="0"/>
          </a:p>
          <a:p>
            <a:r>
              <a:rPr lang="en-US" sz="2800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F61E2-7978-4136-BD89-61C784C07780}"/>
              </a:ext>
            </a:extLst>
          </p:cNvPr>
          <p:cNvSpPr txBox="1"/>
          <p:nvPr/>
        </p:nvSpPr>
        <p:spPr>
          <a:xfrm>
            <a:off x="354419" y="6400800"/>
            <a:ext cx="80275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Lee, Murray, et al. 2016</a:t>
            </a:r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AB8DC7-1810-4437-80A8-F45B2B899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43" y="2003451"/>
            <a:ext cx="7575937" cy="44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24" name="Picture 8" descr="RBOT0905B1_Snapshot_02"/>
          <p:cNvPicPr>
            <a:picLocks noChangeAspect="1" noChangeArrowheads="1"/>
          </p:cNvPicPr>
          <p:nvPr/>
        </p:nvPicPr>
        <p:blipFill>
          <a:blip r:embed="rId3" cstate="print"/>
          <a:srcRect l="42526" t="28531" r="12306" b="11806"/>
          <a:stretch>
            <a:fillRect/>
          </a:stretch>
        </p:blipFill>
        <p:spPr bwMode="auto">
          <a:xfrm>
            <a:off x="6298144" y="2988891"/>
            <a:ext cx="2130221" cy="18288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25" name="Picture 24" descr="bd3.jpg"/>
          <p:cNvPicPr>
            <a:picLocks noChangeAspect="1"/>
          </p:cNvPicPr>
          <p:nvPr/>
        </p:nvPicPr>
        <p:blipFill>
          <a:blip r:embed="rId4" cstate="print">
            <a:lum bright="20000" contrast="20000"/>
          </a:blip>
          <a:srcRect l="9195" r="10805" b="22933"/>
          <a:stretch>
            <a:fillRect/>
          </a:stretch>
        </p:blipFill>
        <p:spPr>
          <a:xfrm>
            <a:off x="6345443" y="1193978"/>
            <a:ext cx="2011680" cy="1550341"/>
          </a:xfrm>
          <a:prstGeom prst="rect">
            <a:avLst/>
          </a:prstGeom>
        </p:spPr>
      </p:pic>
      <p:pic>
        <p:nvPicPr>
          <p:cNvPr id="24" name="Picture 23" descr="b3resized.jpg"/>
          <p:cNvPicPr>
            <a:picLocks noChangeAspect="1"/>
          </p:cNvPicPr>
          <p:nvPr/>
        </p:nvPicPr>
        <p:blipFill>
          <a:blip r:embed="rId5" cstate="print">
            <a:lum bright="10000"/>
          </a:blip>
          <a:srcRect l="9862" r="7609" b="22933"/>
          <a:stretch>
            <a:fillRect/>
          </a:stretch>
        </p:blipFill>
        <p:spPr>
          <a:xfrm>
            <a:off x="2168487" y="1166607"/>
            <a:ext cx="2075267" cy="1550341"/>
          </a:xfrm>
          <a:prstGeom prst="rect">
            <a:avLst/>
          </a:prstGeom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52721" y="2979914"/>
            <a:ext cx="2114479" cy="1828800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</p:spPr>
      </p:pic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456"/>
            <a:ext cx="8305800" cy="1219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Oxidized dextran S.A.M. on electrodes</a:t>
            </a:r>
          </a:p>
        </p:txBody>
      </p:sp>
      <p:sp>
        <p:nvSpPr>
          <p:cNvPr id="239626" name="Text Box 10"/>
          <p:cNvSpPr txBox="1">
            <a:spLocks noChangeArrowheads="1"/>
          </p:cNvSpPr>
          <p:nvPr/>
        </p:nvSpPr>
        <p:spPr bwMode="auto">
          <a:xfrm>
            <a:off x="4408637" y="3704259"/>
            <a:ext cx="1758271" cy="122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i="1" dirty="0">
                <a:latin typeface="Arial Narrow" pitchFamily="34" charset="0"/>
              </a:rPr>
              <a:t>Antibody stain colors are:</a:t>
            </a:r>
            <a:endParaRPr lang="en-US" dirty="0">
              <a:latin typeface="Arial Narrow" pitchFamily="34" charset="0"/>
            </a:endParaRPr>
          </a:p>
          <a:p>
            <a:pPr algn="ctr">
              <a:spcBef>
                <a:spcPct val="10000"/>
              </a:spcBef>
            </a:pPr>
            <a:r>
              <a:rPr lang="en-US" dirty="0">
                <a:solidFill>
                  <a:srgbClr val="FF0000"/>
                </a:solidFill>
                <a:latin typeface="Arial Narrow" pitchFamily="34" charset="0"/>
              </a:rPr>
              <a:t>Astrocytes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>
                <a:solidFill>
                  <a:srgbClr val="0000CC"/>
                </a:solidFill>
                <a:latin typeface="Arial Narrow" pitchFamily="34" charset="0"/>
              </a:rPr>
              <a:t>Neurons</a:t>
            </a:r>
          </a:p>
        </p:txBody>
      </p:sp>
      <p:pic>
        <p:nvPicPr>
          <p:cNvPr id="239630" name="Picture 14"/>
          <p:cNvPicPr>
            <a:picLocks noChangeAspect="1" noChangeArrowheads="1"/>
          </p:cNvPicPr>
          <p:nvPr/>
        </p:nvPicPr>
        <p:blipFill>
          <a:blip r:embed="rId7" cstate="print"/>
          <a:srcRect l="46939" t="81023" r="36435" b="5266"/>
          <a:stretch>
            <a:fillRect/>
          </a:stretch>
        </p:blipFill>
        <p:spPr bwMode="auto">
          <a:xfrm>
            <a:off x="6295024" y="5083595"/>
            <a:ext cx="2075688" cy="150784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39631" name="Picture 15"/>
          <p:cNvPicPr>
            <a:picLocks noChangeAspect="1" noChangeArrowheads="1"/>
          </p:cNvPicPr>
          <p:nvPr/>
        </p:nvPicPr>
        <p:blipFill>
          <a:blip r:embed="rId7" cstate="print"/>
          <a:srcRect l="29050" t="80618" r="54161" b="5266"/>
          <a:stretch>
            <a:fillRect/>
          </a:stretch>
        </p:blipFill>
        <p:spPr bwMode="auto">
          <a:xfrm>
            <a:off x="2184253" y="5045204"/>
            <a:ext cx="2075688" cy="153684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39635" name="Text Box 19"/>
          <p:cNvSpPr txBox="1">
            <a:spLocks noChangeArrowheads="1"/>
          </p:cNvSpPr>
          <p:nvPr/>
        </p:nvSpPr>
        <p:spPr bwMode="auto">
          <a:xfrm>
            <a:off x="6282378" y="2696126"/>
            <a:ext cx="21302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>
                <a:latin typeface="Arial" pitchFamily="34" charset="0"/>
              </a:rPr>
              <a:t>T Murray 2002, unpublished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66908" y="4783571"/>
            <a:ext cx="2352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 pitchFamily="34" charset="0"/>
              </a:rPr>
              <a:t> Murray, T.A., et al., REAS 2003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43400" y="1600200"/>
            <a:ext cx="192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 cells adhered to electrode surface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00" y="1600200"/>
            <a:ext cx="2057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Cells (stained purple) adhered to electrode surface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201" y="2971800"/>
            <a:ext cx="2057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Extensive encapsulation and inflammation (red stain), few neurons (blue stain)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200" y="4953000"/>
            <a:ext cx="2057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Poor signal to noise ratio, likely due to encapsulation and exclusion of neurons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19296" y="2971800"/>
            <a:ext cx="1639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Thin capsule, more neurons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72000" y="5029200"/>
            <a:ext cx="1663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Good S:N likely due to larger numbers of neurons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1066800"/>
            <a:ext cx="170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 S.A.M.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4315" y="1066800"/>
            <a:ext cx="170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S.A.M.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2133600" y="2694801"/>
            <a:ext cx="21302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>
                <a:latin typeface="Arial" pitchFamily="34" charset="0"/>
              </a:rPr>
              <a:t>T Murray 2002, unpublished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57400" y="4800600"/>
            <a:ext cx="2352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 pitchFamily="34" charset="0"/>
              </a:rPr>
              <a:t> Murray, T.A., et al., REAS 2003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221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&amp; Fluorescent Nissl Stain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780" y="545181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Nissl stain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5980" y="5451814"/>
            <a:ext cx="307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Propidium iodide </a:t>
            </a:r>
          </a:p>
        </p:txBody>
      </p:sp>
      <p:pic>
        <p:nvPicPr>
          <p:cNvPr id="13" name="Picture 12" descr="20110108_PI_Nissl_Implant_2_5a_350um_770nm_3X_066_PI_1Ch_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3395" y="2606968"/>
            <a:ext cx="2743200" cy="2743200"/>
          </a:xfrm>
          <a:prstGeom prst="rect">
            <a:avLst/>
          </a:prstGeom>
        </p:spPr>
      </p:pic>
      <p:pic>
        <p:nvPicPr>
          <p:cNvPr id="14" name="Picture 13" descr="20110108_PI_Nissl_Implant_2_5a_350um_830nm_3X_065_YFP_1Ch_gre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611" y="2606968"/>
            <a:ext cx="2743200" cy="2743200"/>
          </a:xfrm>
          <a:prstGeom prst="rect">
            <a:avLst/>
          </a:prstGeom>
        </p:spPr>
      </p:pic>
      <p:pic>
        <p:nvPicPr>
          <p:cNvPr id="15" name="Picture 14" descr="20110108_PI_Nissl_Implant_2_5a_350um_3X_065_066_1Ch_RGW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6107" y="2606968"/>
            <a:ext cx="2743200" cy="2743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4519" y="5454086"/>
            <a:ext cx="307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Colocalized (white)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195" y="1447800"/>
            <a:ext cx="8229600" cy="8382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Dyes used to show neurons (green) and damaged cells (red) 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after removal of GRIN lens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29" y="6282545"/>
            <a:ext cx="24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Murray, 2010, unpublished</a:t>
            </a:r>
          </a:p>
        </p:txBody>
      </p:sp>
    </p:spTree>
    <p:extLst>
      <p:ext uri="{BB962C8B-B14F-4D97-AF65-F5344CB8AC3E}">
        <p14:creationId xmlns:p14="http://schemas.microsoft.com/office/powerpoint/2010/main" val="40010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5C9D-A866-41EF-97DE-5E93D7E1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of implanted EEG electrode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BDD2B-84AC-45F8-9C74-32FECA2E7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6011044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D7A3D-BFA6-492C-8EC3-43267255B429}"/>
              </a:ext>
            </a:extLst>
          </p:cNvPr>
          <p:cNvSpPr txBox="1"/>
          <p:nvPr/>
        </p:nvSpPr>
        <p:spPr>
          <a:xfrm>
            <a:off x="228600" y="63246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NeuroNEM Epilepsy Project: Unpublished, K. Ponder, 2017. Scale bar is 100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m.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6C58E2-FD70-4C78-B495-540A1B094798}"/>
              </a:ext>
            </a:extLst>
          </p:cNvPr>
          <p:cNvCxnSpPr>
            <a:cxnSpLocks/>
          </p:cNvCxnSpPr>
          <p:nvPr/>
        </p:nvCxnSpPr>
        <p:spPr>
          <a:xfrm>
            <a:off x="1024322" y="5676901"/>
            <a:ext cx="685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BF28BF-463A-42CD-A6B0-95ABF2370A26}"/>
              </a:ext>
            </a:extLst>
          </p:cNvPr>
          <p:cNvSpPr txBox="1"/>
          <p:nvPr/>
        </p:nvSpPr>
        <p:spPr>
          <a:xfrm>
            <a:off x="7060766" y="1914333"/>
            <a:ext cx="1828800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400" dirty="0"/>
              <a:t>Fixed brain tissue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Paraffin embedded 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H&amp;E stain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Little disruption of surrounding tissue</a:t>
            </a:r>
          </a:p>
        </p:txBody>
      </p:sp>
    </p:spTree>
    <p:extLst>
      <p:ext uri="{BB962C8B-B14F-4D97-AF65-F5344CB8AC3E}">
        <p14:creationId xmlns:p14="http://schemas.microsoft.com/office/powerpoint/2010/main" val="71106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8" y="247650"/>
            <a:ext cx="8229600" cy="984250"/>
          </a:xfrm>
        </p:spPr>
        <p:txBody>
          <a:bodyPr/>
          <a:lstStyle/>
          <a:p>
            <a:pPr eaLnBrk="1" hangingPunct="1"/>
            <a:r>
              <a:rPr lang="en-AU" altLang="en-US" sz="4000" b="1">
                <a:solidFill>
                  <a:schemeClr val="accent2"/>
                </a:solidFill>
              </a:rPr>
              <a:t>Receptors</a:t>
            </a:r>
            <a:endParaRPr lang="en-GB" altLang="en-US" sz="4000" b="1">
              <a:solidFill>
                <a:schemeClr val="accent2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208088"/>
            <a:ext cx="8494712" cy="2981325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50000"/>
              </a:spcBef>
            </a:pPr>
            <a:r>
              <a:rPr lang="en-GB" altLang="en-US" sz="2400"/>
              <a:t>On the external surface of the plasma membranes, many of the membrane </a:t>
            </a:r>
            <a:r>
              <a:rPr lang="en-GB" altLang="en-US" sz="2400" u="sng"/>
              <a:t>proteins and lipids are conjugated with short chains of polysaccharide</a:t>
            </a:r>
            <a:r>
              <a:rPr lang="en-GB" altLang="en-US" sz="2400"/>
              <a:t>, the combinations called </a:t>
            </a:r>
            <a:r>
              <a:rPr lang="en-GB" altLang="en-US" sz="2400" b="1">
                <a:solidFill>
                  <a:srgbClr val="3366FF"/>
                </a:solidFill>
              </a:rPr>
              <a:t>glycoprotein</a:t>
            </a:r>
            <a:r>
              <a:rPr lang="en-GB" altLang="en-US" sz="2400"/>
              <a:t> and </a:t>
            </a:r>
            <a:r>
              <a:rPr lang="en-GB" altLang="en-US" sz="2400" b="1">
                <a:solidFill>
                  <a:srgbClr val="3366FF"/>
                </a:solidFill>
              </a:rPr>
              <a:t>glycolipids</a:t>
            </a:r>
            <a:r>
              <a:rPr lang="en-GB" altLang="en-US" sz="240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400"/>
              <a:t>These glycoprotein and glycolipids are called </a:t>
            </a:r>
            <a:r>
              <a:rPr lang="en-GB" altLang="en-US" sz="2400" b="1">
                <a:solidFill>
                  <a:srgbClr val="3366FF"/>
                </a:solidFill>
              </a:rPr>
              <a:t>receptors</a:t>
            </a:r>
            <a:r>
              <a:rPr lang="en-GB" altLang="en-US" sz="2400"/>
              <a:t>. They participate in important interactions such as cell adhesion, recognition and response to protein hormones</a:t>
            </a:r>
            <a:r>
              <a:rPr lang="en-GB" altLang="en-US" sz="2400" b="1"/>
              <a:t> (cell communication)</a:t>
            </a:r>
            <a:r>
              <a:rPr lang="en-GB" altLang="en-US" sz="2400"/>
              <a:t>.</a:t>
            </a:r>
          </a:p>
        </p:txBody>
      </p:sp>
      <p:pic>
        <p:nvPicPr>
          <p:cNvPr id="26628" name="Picture 9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4418013"/>
            <a:ext cx="420052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</p:spTree>
    <p:extLst>
      <p:ext uri="{BB962C8B-B14F-4D97-AF65-F5344CB8AC3E}">
        <p14:creationId xmlns:p14="http://schemas.microsoft.com/office/powerpoint/2010/main" val="388637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1524000"/>
            <a:chOff x="0" y="0"/>
            <a:chExt cx="9144000" cy="1524000"/>
          </a:xfrm>
        </p:grpSpPr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8" y="1261165"/>
            <a:ext cx="5047144" cy="549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86400" y="6362449"/>
            <a:ext cx="247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Table from text: Ratner et al., 2004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6538" y="2705100"/>
            <a:ext cx="4800600" cy="419100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6538" y="6096000"/>
            <a:ext cx="5047144" cy="201168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E8797-F157-48AD-B978-08EBC8D4C9DF}"/>
              </a:ext>
            </a:extLst>
          </p:cNvPr>
          <p:cNvSpPr txBox="1"/>
          <p:nvPr/>
        </p:nvSpPr>
        <p:spPr>
          <a:xfrm rot="20200760">
            <a:off x="6590048" y="3405098"/>
            <a:ext cx="2059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You do not need to memorize the entire table, but know the </a:t>
            </a:r>
            <a:r>
              <a:rPr lang="en-US" sz="1600" b="1" i="1">
                <a:solidFill>
                  <a:srgbClr val="0070C0"/>
                </a:solidFill>
              </a:rPr>
              <a:t>three assessments </a:t>
            </a:r>
            <a:r>
              <a:rPr lang="en-US" sz="1600" i="1">
                <a:solidFill>
                  <a:srgbClr val="0070C0"/>
                </a:solidFill>
              </a:rPr>
              <a:t>highlighted in yellow.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3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1" y="2209800"/>
            <a:ext cx="7857918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3733800"/>
            <a:ext cx="6248400" cy="987552"/>
          </a:xfrm>
          <a:prstGeom prst="rect">
            <a:avLst/>
          </a:prstGeom>
          <a:solidFill>
            <a:srgbClr val="FFFF00">
              <a:alpha val="10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02223" y="1473751"/>
            <a:ext cx="7493977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Systemic Toxicity and Hypersensitivity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06843" y="2514600"/>
            <a:ext cx="8077200" cy="4037013"/>
          </a:xfrm>
        </p:spPr>
        <p:txBody>
          <a:bodyPr>
            <a:normAutofit/>
          </a:bodyPr>
          <a:lstStyle/>
          <a:p>
            <a:pPr marL="0" indent="0" eaLnBrk="1" hangingPunct="1">
              <a:buFont typeface="Arial" charset="0"/>
              <a:buNone/>
            </a:pPr>
            <a:r>
              <a:rPr lang="en-US" sz="2400" b="1" i="1" u="sng" dirty="0">
                <a:solidFill>
                  <a:srgbClr val="0070C0"/>
                </a:solidFill>
              </a:rPr>
              <a:t>Physical breakdown of biomaterials</a:t>
            </a:r>
          </a:p>
          <a:p>
            <a:pPr marL="400050" lvl="1" indent="0">
              <a:buFont typeface="Arial" charset="0"/>
              <a:buNone/>
            </a:pPr>
            <a:r>
              <a:rPr lang="en-US" sz="2000" i="1" dirty="0"/>
              <a:t>encapsulation of debris</a:t>
            </a:r>
          </a:p>
          <a:p>
            <a:pPr marL="400050" lvl="1" indent="0">
              <a:buFont typeface="Arial" charset="0"/>
              <a:buNone/>
            </a:pPr>
            <a:r>
              <a:rPr lang="en-US" sz="2000" i="1"/>
              <a:t>transport </a:t>
            </a:r>
            <a:r>
              <a:rPr lang="en-US" sz="2000" i="1" dirty="0"/>
              <a:t>to &amp; build-up in liver and other organs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sz="2400" b="1" i="1" u="sng" dirty="0">
                <a:solidFill>
                  <a:srgbClr val="0070C0"/>
                </a:solidFill>
              </a:rPr>
              <a:t>Toxicity from leached compounds </a:t>
            </a:r>
          </a:p>
          <a:p>
            <a:pPr marL="400050" lvl="1" indent="0">
              <a:buFont typeface="Arial" charset="0"/>
              <a:buNone/>
            </a:pPr>
            <a:r>
              <a:rPr lang="en-US" sz="2000" i="1" dirty="0"/>
              <a:t>concentration [mg/kg] </a:t>
            </a:r>
          </a:p>
          <a:p>
            <a:pPr marL="400050" lvl="1" indent="0">
              <a:buFont typeface="Arial" charset="0"/>
              <a:buNone/>
            </a:pPr>
            <a:r>
              <a:rPr lang="en-US" sz="2000" i="1" dirty="0"/>
              <a:t>compound- &amp; tissue-dependent</a:t>
            </a:r>
          </a:p>
          <a:p>
            <a:pPr marL="400050" lvl="1" indent="0">
              <a:buFont typeface="Arial" charset="0"/>
              <a:buNone/>
            </a:pPr>
            <a:r>
              <a:rPr lang="en-US" sz="2000" i="1" dirty="0"/>
              <a:t>length of exposure</a:t>
            </a:r>
          </a:p>
          <a:p>
            <a:pPr marL="0" indent="0">
              <a:buNone/>
            </a:pPr>
            <a:r>
              <a:rPr lang="en-US" sz="2400" b="1" i="1" u="sng" dirty="0">
                <a:solidFill>
                  <a:srgbClr val="0070C0"/>
                </a:solidFill>
              </a:rPr>
              <a:t>Immunotoxicity and hypersensitivity </a:t>
            </a:r>
          </a:p>
          <a:p>
            <a:pPr marL="400050" lvl="1" indent="0">
              <a:buNone/>
            </a:pPr>
            <a:r>
              <a:rPr lang="en-US" sz="2000" i="1" dirty="0"/>
              <a:t>allergy (unpredictable) </a:t>
            </a:r>
          </a:p>
          <a:p>
            <a:pPr marL="400050" lvl="1" indent="0">
              <a:buNone/>
            </a:pPr>
            <a:r>
              <a:rPr lang="en-US" sz="2000" i="1" dirty="0"/>
              <a:t>intolerance – inherited sensitivity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 eaLnBrk="1" hangingPunct="1">
              <a:buFont typeface="Arial" charset="0"/>
              <a:buNone/>
            </a:pPr>
            <a:endParaRPr lang="en-US" sz="2400" i="1" dirty="0">
              <a:solidFill>
                <a:srgbClr val="0070C0"/>
              </a:solidFill>
            </a:endParaRPr>
          </a:p>
          <a:p>
            <a:pPr marL="0" indent="0" eaLnBrk="1" hangingPunct="1">
              <a:buFont typeface="Arial" charset="0"/>
              <a:buNone/>
            </a:pPr>
            <a:endParaRPr lang="en-US" sz="2400" i="1" dirty="0">
              <a:solidFill>
                <a:srgbClr val="0070C0"/>
              </a:solidFill>
            </a:endParaRPr>
          </a:p>
          <a:p>
            <a:pPr marL="0" indent="0" eaLnBrk="1" hangingPunct="1">
              <a:buFont typeface="Arial" charset="0"/>
              <a:buNone/>
            </a:pPr>
            <a:endParaRPr lang="en-US" sz="2400" i="1" dirty="0">
              <a:solidFill>
                <a:srgbClr val="0070C0"/>
              </a:solidFill>
            </a:endParaRPr>
          </a:p>
          <a:p>
            <a:pPr marL="0" indent="0" eaLnBrk="1" hangingPunct="1">
              <a:buFont typeface="Arial" charset="0"/>
              <a:buNone/>
            </a:pPr>
            <a:endParaRPr lang="en-US" sz="2400" i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7" name="Freeform 6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10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4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Picture 14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33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6477000"/>
            <a:ext cx="3385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Tables from text: Ratner et al., 2004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4" y="1749821"/>
            <a:ext cx="6572886" cy="430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284255" y="2277583"/>
            <a:ext cx="553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increases immune-system responses to chemicals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14743" y="2602468"/>
            <a:ext cx="5404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local tissue inflammation response to chemicals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8400" y="3657600"/>
            <a:ext cx="2316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changes in DNA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38400" y="3895272"/>
            <a:ext cx="283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local structure/function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2322549"/>
            <a:ext cx="6452462" cy="649251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3733800"/>
            <a:ext cx="6452462" cy="76200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4400" y="5562600"/>
            <a:ext cx="6452462" cy="30480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4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1524000"/>
            <a:chOff x="0" y="0"/>
            <a:chExt cx="9144000" cy="1524000"/>
          </a:xfrm>
        </p:grpSpPr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771563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95800" y="6477000"/>
            <a:ext cx="3385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Tables from text: Ratner et al., 2004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2667000"/>
            <a:ext cx="7715636" cy="60960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4800" y="3581400"/>
            <a:ext cx="7715636" cy="34747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37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42900" y="2057400"/>
            <a:ext cx="4210050" cy="4514850"/>
            <a:chOff x="342900" y="1847850"/>
            <a:chExt cx="4210050" cy="45148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88"/>
            <a:stretch/>
          </p:blipFill>
          <p:spPr bwMode="auto">
            <a:xfrm>
              <a:off x="342900" y="1847850"/>
              <a:ext cx="4210050" cy="241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4191000"/>
              <a:ext cx="3743325" cy="217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33" y="2057400"/>
            <a:ext cx="39624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410200" y="6477000"/>
            <a:ext cx="247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Tables from text: Ratner et al., 2004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1349514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test standards useful for testing biomaterials </a:t>
            </a:r>
          </a:p>
          <a:p>
            <a:r>
              <a:rPr lang="en-US" sz="1600" dirty="0"/>
              <a:t>(This is not a complete list)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867" y="5925919"/>
            <a:ext cx="351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Know that </a:t>
            </a:r>
            <a:r>
              <a:rPr lang="en-US" b="1" i="1" u="sng" dirty="0">
                <a:solidFill>
                  <a:srgbClr val="FF0000"/>
                </a:solidFill>
              </a:rPr>
              <a:t>ISO 10,993-# standards </a:t>
            </a:r>
            <a:r>
              <a:rPr lang="en-US" b="1" i="1" dirty="0">
                <a:solidFill>
                  <a:srgbClr val="FF0000"/>
                </a:solidFill>
              </a:rPr>
              <a:t>are for </a:t>
            </a:r>
            <a:r>
              <a:rPr lang="en-US" b="1" i="1" u="sng" dirty="0">
                <a:solidFill>
                  <a:srgbClr val="FF0000"/>
                </a:solidFill>
              </a:rPr>
              <a:t>biocompatibility tests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28799" y="4572001"/>
            <a:ext cx="2319338" cy="152399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5850" y="3839258"/>
            <a:ext cx="3105150" cy="50414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28799" y="2679177"/>
            <a:ext cx="2319337" cy="140223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44702" y="3446697"/>
            <a:ext cx="2319337" cy="19185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56866" y="5987554"/>
            <a:ext cx="3425133" cy="584696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09616" y="2061900"/>
            <a:ext cx="2986584" cy="194839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717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36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66800" y="2209800"/>
            <a:ext cx="62505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The following slides contain prices for preclinical testing by a commercial laboratory. They perform tests on materials that will be used in applications to the FDA for premarket approval. </a:t>
            </a:r>
          </a:p>
          <a:p>
            <a:pPr algn="ctr"/>
            <a:endParaRPr lang="en-US" sz="3200" i="1" dirty="0"/>
          </a:p>
          <a:p>
            <a:pPr algn="ctr"/>
            <a:r>
              <a:rPr lang="en-US" sz="2000" b="1" i="1" dirty="0">
                <a:solidFill>
                  <a:srgbClr val="0070C0"/>
                </a:solidFill>
              </a:rPr>
              <a:t>You only need to memorize information that is highlighted in yellow on the following tables of tests.</a:t>
            </a:r>
          </a:p>
        </p:txBody>
      </p:sp>
    </p:spTree>
    <p:extLst>
      <p:ext uri="{BB962C8B-B14F-4D97-AF65-F5344CB8AC3E}">
        <p14:creationId xmlns:p14="http://schemas.microsoft.com/office/powerpoint/2010/main" val="285834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688" y="1524000"/>
            <a:ext cx="7703894" cy="9144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2010 Price List for Biocompatibility Testing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0070C0"/>
                </a:solidFill>
              </a:rPr>
              <a:t>Actual price list from a testing laboratory with the company’s name redacted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01467"/>
              </p:ext>
            </p:extLst>
          </p:nvPr>
        </p:nvGraphicFramePr>
        <p:xfrm>
          <a:off x="333375" y="2438400"/>
          <a:ext cx="8153400" cy="32082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49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</a:rPr>
                        <a:t>Cytotoxicity – ISO 10993-5</a:t>
                      </a:r>
                      <a:r>
                        <a:rPr lang="en-US" sz="1600" b="1" dirty="0">
                          <a:effectLst/>
                        </a:rPr>
                        <a:t>, USP &lt;87&gt;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Description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Code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Price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49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Agar Overlay cell culture assay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 hours incubation, triplicate, L929 cells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CTX101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$135.00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849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 Elution cell culture assay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MEM elution, 48 hours incubation, triplicate, L929 cells, 24 hr. extraction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$135.00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 elution, 72 hours incubation, triplicate, L929 cells, 24 hr. extraction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CTX115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$135.00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MEM elution, titration, 4 dose levels, L929 cells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CTX125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$290.00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 elution, Japan MHLW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CTX210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Quote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849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 elution or Agar overlay, additional reads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Each study/set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CTX701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$25.00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4800" y="57912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The next slides list many of the common tests used for preclinical studies of medical devices. Numerous tests relate to biomaterials. Not all are used for a particular device. Note, several of the tests cite a particular published standard for testing.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C0574-6CAC-4DAE-A9FA-1DA5C66AD248}"/>
              </a:ext>
            </a:extLst>
          </p:cNvPr>
          <p:cNvSpPr/>
          <p:nvPr/>
        </p:nvSpPr>
        <p:spPr>
          <a:xfrm>
            <a:off x="304800" y="2947503"/>
            <a:ext cx="2667000" cy="481497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452A6E-F766-482D-8DCC-2C505E4786CD}"/>
              </a:ext>
            </a:extLst>
          </p:cNvPr>
          <p:cNvSpPr/>
          <p:nvPr/>
        </p:nvSpPr>
        <p:spPr>
          <a:xfrm>
            <a:off x="277091" y="4114800"/>
            <a:ext cx="3837709" cy="304799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4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496965"/>
              </p:ext>
            </p:extLst>
          </p:nvPr>
        </p:nvGraphicFramePr>
        <p:xfrm>
          <a:off x="609599" y="1600200"/>
          <a:ext cx="8305801" cy="463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93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1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Raw Materials Characterization 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</a:rPr>
                        <a:t>ISO 10993-12; ISO 10993-18 </a:t>
                      </a:r>
                      <a:endParaRPr lang="en-US" sz="1600" b="1" dirty="0">
                        <a:solidFill>
                          <a:srgbClr val="0070C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Description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Code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Price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Differential Scanning Calorimetry </a:t>
                      </a:r>
                      <a:r>
                        <a:rPr lang="en-US" sz="1600" dirty="0">
                          <a:effectLst/>
                        </a:rPr>
                        <a:t>(DSC)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Sample preparation and analysis, each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DSC101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$160.00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Fourier Transform Infrared Analysis </a:t>
                      </a:r>
                      <a:r>
                        <a:rPr lang="en-US" sz="1600" dirty="0">
                          <a:effectLst/>
                        </a:rPr>
                        <a:t>(FTIR)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IRX110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FTIR sample analysis, each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$110.00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Sample preparation (extraction or KBr press), each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$35.00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8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Library search, each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$35.00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Physicochemical test, USP plastics USP &lt;661&gt;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If the nonvolatile residue is &lt;5 mg then the residue on ignition is not required, per USP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Complete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PCT101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$450.00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6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Includes water extraction, buffering capacity, heavy metals, nonvolatile residue, residue on ignition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Complete, without residue on ignition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PCT105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$375.00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6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Includes water extraction, buffering capacity, heavy metals, nonvolatile residue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Extractable/Leachable </a:t>
                      </a:r>
                      <a:r>
                        <a:rPr lang="en-US" sz="1600" dirty="0">
                          <a:effectLst/>
                        </a:rPr>
                        <a:t>Analytical Chemistry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ICP-MS, Full scan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CHX110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Quote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GC-MS for Volatile organic compounds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Quote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GC-MS for Semi-volatile organic compounds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Quote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LC-MS for Non-volatile organic compounds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Quote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23CEF-DAF6-4A68-AC12-DA23D09E4810}"/>
              </a:ext>
            </a:extLst>
          </p:cNvPr>
          <p:cNvSpPr/>
          <p:nvPr/>
        </p:nvSpPr>
        <p:spPr>
          <a:xfrm>
            <a:off x="582757" y="5486400"/>
            <a:ext cx="3781425" cy="25455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BB8726-29EF-4A96-BAA0-49FA6A43786B}"/>
              </a:ext>
            </a:extLst>
          </p:cNvPr>
          <p:cNvSpPr/>
          <p:nvPr/>
        </p:nvSpPr>
        <p:spPr>
          <a:xfrm>
            <a:off x="609599" y="2820227"/>
            <a:ext cx="3781425" cy="25455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21990-F0E2-4944-B683-A7D10E779BF8}"/>
              </a:ext>
            </a:extLst>
          </p:cNvPr>
          <p:cNvSpPr/>
          <p:nvPr/>
        </p:nvSpPr>
        <p:spPr>
          <a:xfrm>
            <a:off x="609599" y="2297683"/>
            <a:ext cx="3781425" cy="25455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B9693-0791-4709-B700-E263AAA79E40}"/>
              </a:ext>
            </a:extLst>
          </p:cNvPr>
          <p:cNvSpPr/>
          <p:nvPr/>
        </p:nvSpPr>
        <p:spPr>
          <a:xfrm>
            <a:off x="582757" y="1534856"/>
            <a:ext cx="3608244" cy="293944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08380"/>
              </p:ext>
            </p:extLst>
          </p:nvPr>
        </p:nvGraphicFramePr>
        <p:xfrm>
          <a:off x="381000" y="1552575"/>
          <a:ext cx="8153399" cy="490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Toxicology &amp; Biocompatibility (in vivo)– ISO 10993 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 dirty="0">
                          <a:solidFill>
                            <a:srgbClr val="0070C0"/>
                          </a:solidFill>
                          <a:effectLst/>
                        </a:rPr>
                        <a:t>Sensitization</a:t>
                      </a:r>
                      <a:r>
                        <a:rPr lang="en-US" sz="1400" u="sng" dirty="0">
                          <a:effectLst/>
                        </a:rPr>
                        <a:t> </a:t>
                      </a:r>
                      <a:endParaRPr lang="en-US" sz="1400" u="sng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Maximization (ISO)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Local Lymph Node Assay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Buehler Method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Maximization (Japan MHLW)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u="sng" dirty="0">
                          <a:solidFill>
                            <a:srgbClr val="0070C0"/>
                          </a:solidFill>
                          <a:effectLst/>
                        </a:rPr>
                        <a:t>Irritation</a:t>
                      </a:r>
                      <a:r>
                        <a:rPr lang="en-US" sz="1400" u="sng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en-US" sz="1400" u="sng" dirty="0">
                        <a:solidFill>
                          <a:srgbClr val="0070C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Intracutaneous Reactivity (ISO)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Intracutaneous Toxicity (USP)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Primary Eye Irritation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Primary Skin (ISO)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Bladder Irritation 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Vaginal/Mucosal Irritation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Intracutaneous Injection (Japan MHLW)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FHSA Skin Irritation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u="sng" dirty="0">
                          <a:solidFill>
                            <a:srgbClr val="0070C0"/>
                          </a:solidFill>
                          <a:effectLst/>
                        </a:rPr>
                        <a:t>Systemic Toxicity </a:t>
                      </a:r>
                      <a:endParaRPr lang="en-US" sz="1400" i="1" u="sng" dirty="0">
                        <a:solidFill>
                          <a:srgbClr val="0070C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Systemic Injection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Material Mediated Pyrogen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Sub-Chronic Toxicity: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Intravenous Toxicity with Histopathology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Sub-Chronic Toxicity: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Intraperitoneal Toxicity with Histopathology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Implantation (ISO): 7, 14, 30, 60, or 90 days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4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USP Class III, complete: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Includes intracutaneous irritation and systemic toxicity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2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USP Class VI, complete: Includes intracutaneous irritation, systemic toxicity, and 7 day implant 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51173" marR="5117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83980" y="6411873"/>
            <a:ext cx="5002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of the prices for these tests are quoted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70F3672-D265-4D63-8F29-B6C8F53A9942}"/>
              </a:ext>
            </a:extLst>
          </p:cNvPr>
          <p:cNvSpPr/>
          <p:nvPr/>
        </p:nvSpPr>
        <p:spPr>
          <a:xfrm>
            <a:off x="381000" y="1517714"/>
            <a:ext cx="3781425" cy="45720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52189-F559-4DC7-886B-6BC6FD737D0A}"/>
              </a:ext>
            </a:extLst>
          </p:cNvPr>
          <p:cNvSpPr/>
          <p:nvPr/>
        </p:nvSpPr>
        <p:spPr>
          <a:xfrm>
            <a:off x="381000" y="2159552"/>
            <a:ext cx="1946564" cy="254552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1F8FA-705A-43B5-A1CA-35C5ABD36D2E}"/>
              </a:ext>
            </a:extLst>
          </p:cNvPr>
          <p:cNvSpPr/>
          <p:nvPr/>
        </p:nvSpPr>
        <p:spPr>
          <a:xfrm>
            <a:off x="381000" y="2871303"/>
            <a:ext cx="2362199" cy="596083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47CD5-ED7E-4CC8-8BC3-9D96A74A9001}"/>
              </a:ext>
            </a:extLst>
          </p:cNvPr>
          <p:cNvSpPr/>
          <p:nvPr/>
        </p:nvSpPr>
        <p:spPr>
          <a:xfrm>
            <a:off x="380999" y="4747438"/>
            <a:ext cx="2362199" cy="432365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B09AA-E829-40E5-A36E-F7FD959E4A0B}"/>
              </a:ext>
            </a:extLst>
          </p:cNvPr>
          <p:cNvSpPr/>
          <p:nvPr/>
        </p:nvSpPr>
        <p:spPr>
          <a:xfrm>
            <a:off x="415636" y="6200635"/>
            <a:ext cx="6899563" cy="259220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GB" altLang="en-US" sz="4000" b="1">
                <a:solidFill>
                  <a:schemeClr val="accent2"/>
                </a:solidFill>
              </a:rPr>
              <a:t>Nucleus, Cytoplasm, Cytoskeleton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701800"/>
            <a:ext cx="407828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GB" altLang="en-US" sz="2600" dirty="0"/>
              <a:t>Inside cell membrane, the cell is composed of three basic parts: </a:t>
            </a:r>
            <a:r>
              <a:rPr lang="en-GB" altLang="en-US" sz="2600" b="1" dirty="0">
                <a:solidFill>
                  <a:srgbClr val="0070C0"/>
                </a:solidFill>
              </a:rPr>
              <a:t>nucleus,</a:t>
            </a:r>
            <a:r>
              <a:rPr lang="en-GB" altLang="en-US" sz="2600" dirty="0">
                <a:solidFill>
                  <a:srgbClr val="0070C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GB" altLang="en-US" sz="2600" b="1" dirty="0">
                <a:solidFill>
                  <a:srgbClr val="0070C0"/>
                </a:solidFill>
              </a:rPr>
              <a:t>	cytoplasm &amp; cytoskeleton </a:t>
            </a:r>
            <a:endParaRPr lang="en-GB" altLang="en-US" sz="2600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GB" altLang="en-US" sz="2600" dirty="0"/>
              <a:t>Both the cytoplasm and nucleus contain a number of sub-cellular elements, called </a:t>
            </a:r>
            <a:r>
              <a:rPr lang="en-GB" altLang="en-US" sz="2600" b="1" dirty="0">
                <a:solidFill>
                  <a:srgbClr val="0070C0"/>
                </a:solidFill>
              </a:rPr>
              <a:t>organelles.</a:t>
            </a:r>
            <a:r>
              <a:rPr lang="en-US" altLang="en-US" sz="2600" dirty="0">
                <a:solidFill>
                  <a:srgbClr val="0070C0"/>
                </a:solidFill>
              </a:rPr>
              <a:t> </a:t>
            </a:r>
            <a:endParaRPr lang="en-GB" altLang="en-US" sz="2600" dirty="0">
              <a:solidFill>
                <a:srgbClr val="0070C0"/>
              </a:solidFill>
            </a:endParaRP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pic>
        <p:nvPicPr>
          <p:cNvPr id="27653" name="Picture 8" descr="cell_structure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093913"/>
            <a:ext cx="39925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14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C111-4C10-4989-AC3D-144C30367AE1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6312"/>
              </p:ext>
            </p:extLst>
          </p:nvPr>
        </p:nvGraphicFramePr>
        <p:xfrm>
          <a:off x="267154" y="2133600"/>
          <a:ext cx="8458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7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1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Genotoxicity</a:t>
                      </a:r>
                      <a:r>
                        <a:rPr lang="en-US" sz="1600" b="1" dirty="0">
                          <a:effectLst/>
                        </a:rPr>
                        <a:t> – ISO 10993-3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Description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Test Code 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Price 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Ames Mutagenicity Tests, OECD 471, ICH S2A and S2B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Ames test: Solids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extracts, 5 strains, plate incorporation (Saline and DMSO)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GTX110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$2,545.00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Ames test: Solids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 strains, plate incorporation, one extract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GTX130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$1,855.00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Ames test: Soluble chemicals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 strains, 1 dose, plate incorporation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GTX140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$1,855.00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 strains, 5 doses, plate incorporation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GTX145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$3,975.00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Ames test: Base Oils, ASTM E1687-98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Pre-incubation, 1 strain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GTX150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$795.00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88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Chromosomal Aberration, OECD 473 (solid sample/device extraction)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utilizing CHO cells 1 extract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GTX210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$9,010.00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utilizing CHO cells, 2 extracts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GTX220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$12,720.00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Lucida Sans Unicode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0"/>
            <a:ext cx="9144000" cy="2057399"/>
            <a:chOff x="0" y="0"/>
            <a:chExt cx="9144000" cy="2057399"/>
          </a:xfrm>
        </p:grpSpPr>
        <p:sp>
          <p:nvSpPr>
            <p:cNvPr id="5" name="Freeform 4"/>
            <p:cNvSpPr/>
            <p:nvPr/>
          </p:nvSpPr>
          <p:spPr>
            <a:xfrm flipV="1">
              <a:off x="0" y="890104"/>
              <a:ext cx="9144000" cy="1167295"/>
            </a:xfrm>
            <a:custGeom>
              <a:avLst/>
              <a:gdLst>
                <a:gd name="connsiteX0" fmla="*/ 0 w 9144000"/>
                <a:gd name="connsiteY0" fmla="*/ 0 h 152400"/>
                <a:gd name="connsiteX1" fmla="*/ 9144000 w 9144000"/>
                <a:gd name="connsiteY1" fmla="*/ 0 h 152400"/>
                <a:gd name="connsiteX2" fmla="*/ 9144000 w 9144000"/>
                <a:gd name="connsiteY2" fmla="*/ 152400 h 152400"/>
                <a:gd name="connsiteX3" fmla="*/ 0 w 9144000"/>
                <a:gd name="connsiteY3" fmla="*/ 152400 h 152400"/>
                <a:gd name="connsiteX4" fmla="*/ 0 w 9144000"/>
                <a:gd name="connsiteY4" fmla="*/ 0 h 1524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990600"/>
                <a:gd name="connsiteX1" fmla="*/ 9144000 w 9144000"/>
                <a:gd name="connsiteY1" fmla="*/ 0 h 990600"/>
                <a:gd name="connsiteX2" fmla="*/ 9144000 w 9144000"/>
                <a:gd name="connsiteY2" fmla="*/ 990600 h 990600"/>
                <a:gd name="connsiteX3" fmla="*/ 0 w 9144000"/>
                <a:gd name="connsiteY3" fmla="*/ 990600 h 990600"/>
                <a:gd name="connsiteX4" fmla="*/ 0 w 9144000"/>
                <a:gd name="connsiteY4" fmla="*/ 838200 h 990600"/>
                <a:gd name="connsiteX0" fmla="*/ 0 w 9144000"/>
                <a:gd name="connsiteY0" fmla="*/ 838200 h 1167295"/>
                <a:gd name="connsiteX1" fmla="*/ 9144000 w 9144000"/>
                <a:gd name="connsiteY1" fmla="*/ 0 h 1167295"/>
                <a:gd name="connsiteX2" fmla="*/ 9144000 w 9144000"/>
                <a:gd name="connsiteY2" fmla="*/ 990600 h 1167295"/>
                <a:gd name="connsiteX3" fmla="*/ 0 w 9144000"/>
                <a:gd name="connsiteY3" fmla="*/ 990600 h 1167295"/>
                <a:gd name="connsiteX4" fmla="*/ 0 w 9144000"/>
                <a:gd name="connsiteY4" fmla="*/ 838200 h 116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67295">
                  <a:moveTo>
                    <a:pt x="0" y="838200"/>
                  </a:moveTo>
                  <a:cubicBezTo>
                    <a:pt x="3048000" y="558800"/>
                    <a:pt x="7252253" y="1167295"/>
                    <a:pt x="9144000" y="0"/>
                  </a:cubicBezTo>
                  <a:lnTo>
                    <a:pt x="9144000" y="990600"/>
                  </a:lnTo>
                  <a:lnTo>
                    <a:pt x="0" y="990600"/>
                  </a:lnTo>
                  <a:lnTo>
                    <a:pt x="0" y="838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1801">
                    <a:shade val="30000"/>
                    <a:satMod val="115000"/>
                  </a:srgbClr>
                </a:gs>
                <a:gs pos="50000">
                  <a:srgbClr val="F51801">
                    <a:shade val="67500"/>
                    <a:satMod val="115000"/>
                  </a:srgbClr>
                </a:gs>
                <a:gs pos="100000">
                  <a:srgbClr val="F51801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0" y="0"/>
              <a:ext cx="9144000" cy="1524000"/>
            </a:xfrm>
            <a:custGeom>
              <a:avLst/>
              <a:gdLst>
                <a:gd name="connsiteX0" fmla="*/ 0 w 9144000"/>
                <a:gd name="connsiteY0" fmla="*/ 0 h 1066800"/>
                <a:gd name="connsiteX1" fmla="*/ 9144000 w 9144000"/>
                <a:gd name="connsiteY1" fmla="*/ 0 h 1066800"/>
                <a:gd name="connsiteX2" fmla="*/ 9144000 w 9144000"/>
                <a:gd name="connsiteY2" fmla="*/ 1066800 h 1066800"/>
                <a:gd name="connsiteX3" fmla="*/ 0 w 9144000"/>
                <a:gd name="connsiteY3" fmla="*/ 1066800 h 1066800"/>
                <a:gd name="connsiteX4" fmla="*/ 0 w 9144000"/>
                <a:gd name="connsiteY4" fmla="*/ 0 h 10668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371600"/>
                <a:gd name="connsiteX1" fmla="*/ 9144000 w 9144000"/>
                <a:gd name="connsiteY1" fmla="*/ 0 h 1371600"/>
                <a:gd name="connsiteX2" fmla="*/ 9144000 w 9144000"/>
                <a:gd name="connsiteY2" fmla="*/ 1371600 h 1371600"/>
                <a:gd name="connsiteX3" fmla="*/ 0 w 9144000"/>
                <a:gd name="connsiteY3" fmla="*/ 1066800 h 1371600"/>
                <a:gd name="connsiteX4" fmla="*/ 0 w 9144000"/>
                <a:gd name="connsiteY4" fmla="*/ 0 h 13716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  <a:gd name="connsiteX0" fmla="*/ 0 w 9144000"/>
                <a:gd name="connsiteY0" fmla="*/ 0 h 1524000"/>
                <a:gd name="connsiteX1" fmla="*/ 9144000 w 9144000"/>
                <a:gd name="connsiteY1" fmla="*/ 0 h 1524000"/>
                <a:gd name="connsiteX2" fmla="*/ 9144000 w 9144000"/>
                <a:gd name="connsiteY2" fmla="*/ 1524000 h 1524000"/>
                <a:gd name="connsiteX3" fmla="*/ 0 w 9144000"/>
                <a:gd name="connsiteY3" fmla="*/ 1066800 h 1524000"/>
                <a:gd name="connsiteX4" fmla="*/ 0 w 914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524000">
                  <a:moveTo>
                    <a:pt x="0" y="0"/>
                  </a:moveTo>
                  <a:lnTo>
                    <a:pt x="9144000" y="0"/>
                  </a:lnTo>
                  <a:lnTo>
                    <a:pt x="9144000" y="1524000"/>
                  </a:lnTo>
                  <a:cubicBezTo>
                    <a:pt x="6907695" y="816113"/>
                    <a:pt x="3048000" y="1168400"/>
                    <a:pt x="0" y="10668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99">
                    <a:shade val="30000"/>
                    <a:satMod val="115000"/>
                  </a:srgbClr>
                </a:gs>
                <a:gs pos="50000">
                  <a:srgbClr val="000099">
                    <a:shade val="67500"/>
                    <a:satMod val="115000"/>
                  </a:srgbClr>
                </a:gs>
                <a:gs pos="100000">
                  <a:srgbClr val="00009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507" tIns="39754" rIns="79507" bIns="39754"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66800" y="76200"/>
              <a:ext cx="6553200" cy="533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Louisiana Tech University</a:t>
              </a: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66800" y="457200"/>
              <a:ext cx="650367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3A3A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College of Engineering and Science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200" y="76200"/>
              <a:ext cx="914400" cy="914400"/>
              <a:chOff x="76200" y="76200"/>
              <a:chExt cx="914400" cy="9144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6200" y="762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6"/>
              <p:cNvGrpSpPr/>
              <p:nvPr/>
            </p:nvGrpSpPr>
            <p:grpSpPr>
              <a:xfrm>
                <a:off x="257629" y="297231"/>
                <a:ext cx="580571" cy="540969"/>
                <a:chOff x="-8229599" y="518558"/>
                <a:chExt cx="4571999" cy="4087423"/>
              </a:xfrm>
            </p:grpSpPr>
            <p:sp>
              <p:nvSpPr>
                <p:cNvPr id="12" name="Rectangle 7"/>
                <p:cNvSpPr/>
                <p:nvPr/>
              </p:nvSpPr>
              <p:spPr>
                <a:xfrm>
                  <a:off x="-7858125" y="575748"/>
                  <a:ext cx="4200525" cy="4030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latechlogo.gif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8229599" y="518558"/>
                  <a:ext cx="4165160" cy="374864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67736-9894-4130-AD8E-0634A51318CF}"/>
              </a:ext>
            </a:extLst>
          </p:cNvPr>
          <p:cNvSpPr/>
          <p:nvPr/>
        </p:nvSpPr>
        <p:spPr>
          <a:xfrm>
            <a:off x="257629" y="2133599"/>
            <a:ext cx="2180771" cy="737703"/>
          </a:xfrm>
          <a:prstGeom prst="rect">
            <a:avLst/>
          </a:prstGeom>
          <a:solidFill>
            <a:srgbClr val="FFFF00">
              <a:alpha val="14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4641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4000" b="1">
                <a:solidFill>
                  <a:schemeClr val="accent2"/>
                </a:solidFill>
              </a:rPr>
              <a:t>Apoptosis vs Necrosis</a:t>
            </a:r>
            <a:endParaRPr lang="en-GB" altLang="en-US" sz="4000" b="1">
              <a:solidFill>
                <a:schemeClr val="accent2"/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28767" y="1455737"/>
            <a:ext cx="8863013" cy="1069975"/>
          </a:xfrm>
        </p:spPr>
        <p:txBody>
          <a:bodyPr/>
          <a:lstStyle/>
          <a:p>
            <a:r>
              <a:rPr lang="en-GB" altLang="en-US" sz="2800"/>
              <a:t>Either apoptosis or necrosis can be identified morphologically using histological techniques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pic>
        <p:nvPicPr>
          <p:cNvPr id="19461" name="Picture 31" descr="changes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2547842"/>
            <a:ext cx="4111625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31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</a:rPr>
              <a:t>Phenotype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0175"/>
            <a:ext cx="8458200" cy="1935163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2800"/>
              <a:t>A </a:t>
            </a:r>
            <a:r>
              <a:rPr lang="en-US" altLang="en-US" sz="2800" b="1">
                <a:solidFill>
                  <a:srgbClr val="3366FF"/>
                </a:solidFill>
              </a:rPr>
              <a:t>phenotype</a:t>
            </a:r>
            <a:r>
              <a:rPr lang="en-US" altLang="en-US" sz="2800"/>
              <a:t> is any observable characteristic (or </a:t>
            </a:r>
            <a:r>
              <a:rPr lang="en-US" altLang="en-US" sz="2800">
                <a:solidFill>
                  <a:schemeClr val="tx2"/>
                </a:solidFill>
              </a:rPr>
              <a:t>traits</a:t>
            </a:r>
            <a:r>
              <a:rPr lang="en-US" altLang="en-US" sz="2800"/>
              <a:t>) of an organism (including cells): such as its </a:t>
            </a:r>
            <a:r>
              <a:rPr lang="en-US" altLang="en-US" sz="2800" u="sng"/>
              <a:t>morphology</a:t>
            </a:r>
            <a:r>
              <a:rPr lang="en-US" altLang="en-US" sz="2800"/>
              <a:t>, development, biochemical or physiological </a:t>
            </a:r>
            <a:r>
              <a:rPr lang="en-US" altLang="en-US" sz="2800" u="sng"/>
              <a:t>properties</a:t>
            </a:r>
            <a:r>
              <a:rPr lang="en-US" altLang="en-US" sz="2800"/>
              <a:t>, or </a:t>
            </a:r>
            <a:r>
              <a:rPr lang="en-US" altLang="en-US" sz="2800" u="sng"/>
              <a:t>behavior</a:t>
            </a:r>
            <a:r>
              <a:rPr lang="en-US" altLang="en-US" sz="2800"/>
              <a:t>. </a:t>
            </a:r>
          </a:p>
        </p:txBody>
      </p:sp>
      <p:grpSp>
        <p:nvGrpSpPr>
          <p:cNvPr id="15364" name="Group 14"/>
          <p:cNvGrpSpPr>
            <a:grpSpLocks/>
          </p:cNvGrpSpPr>
          <p:nvPr/>
        </p:nvGrpSpPr>
        <p:grpSpPr bwMode="auto">
          <a:xfrm>
            <a:off x="603250" y="3700463"/>
            <a:ext cx="8312150" cy="2532062"/>
            <a:chOff x="338" y="2489"/>
            <a:chExt cx="5236" cy="1595"/>
          </a:xfrm>
        </p:grpSpPr>
        <p:pic>
          <p:nvPicPr>
            <p:cNvPr id="15368" name="Picture 6" descr="rb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" y="2511"/>
              <a:ext cx="1556" cy="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9" name="Picture 10" descr="fibroblas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" y="2489"/>
              <a:ext cx="1925" cy="1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1"/>
            <p:cNvSpPr txBox="1">
              <a:spLocks noChangeArrowheads="1"/>
            </p:cNvSpPr>
            <p:nvPr/>
          </p:nvSpPr>
          <p:spPr bwMode="auto">
            <a:xfrm>
              <a:off x="4210" y="3853"/>
              <a:ext cx="9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Fibroblasts</a:t>
              </a:r>
            </a:p>
          </p:txBody>
        </p:sp>
        <p:sp>
          <p:nvSpPr>
            <p:cNvPr id="15371" name="Text Box 12"/>
            <p:cNvSpPr txBox="1">
              <a:spLocks noChangeArrowheads="1"/>
            </p:cNvSpPr>
            <p:nvPr/>
          </p:nvSpPr>
          <p:spPr bwMode="auto">
            <a:xfrm>
              <a:off x="2273" y="3810"/>
              <a:ext cx="9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Neuron</a:t>
              </a:r>
            </a:p>
          </p:txBody>
        </p:sp>
        <p:sp>
          <p:nvSpPr>
            <p:cNvPr id="15372" name="Text Box 13"/>
            <p:cNvSpPr txBox="1">
              <a:spLocks noChangeArrowheads="1"/>
            </p:cNvSpPr>
            <p:nvPr/>
          </p:nvSpPr>
          <p:spPr bwMode="auto">
            <a:xfrm>
              <a:off x="438" y="3810"/>
              <a:ext cx="13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Red blood cells</a:t>
              </a:r>
            </a:p>
          </p:txBody>
        </p:sp>
      </p:grp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pic>
        <p:nvPicPr>
          <p:cNvPr id="15366" name="Picture 12" descr="16-17b_GFPneu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700463"/>
            <a:ext cx="2493963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76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b="1">
                <a:solidFill>
                  <a:schemeClr val="accent2"/>
                </a:solidFill>
              </a:rPr>
              <a:t>Cytoskeleton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663700"/>
            <a:ext cx="4470400" cy="46132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altLang="en-US" sz="2400"/>
              <a:t>Within the cytosol, there is a network of minute </a:t>
            </a:r>
            <a:r>
              <a:rPr lang="en-GB" altLang="en-US" sz="2400" u="sng"/>
              <a:t>tubules</a:t>
            </a:r>
            <a:r>
              <a:rPr lang="en-GB" altLang="en-US" sz="2400"/>
              <a:t> and </a:t>
            </a:r>
            <a:r>
              <a:rPr lang="en-GB" altLang="en-US" sz="2400" u="sng"/>
              <a:t>filaments</a:t>
            </a:r>
            <a:r>
              <a:rPr lang="en-GB" altLang="en-US" sz="2400"/>
              <a:t>, collectively known as the </a:t>
            </a:r>
            <a:r>
              <a:rPr lang="en-GB" altLang="en-US" sz="2400" b="1">
                <a:solidFill>
                  <a:srgbClr val="3366FF"/>
                </a:solidFill>
              </a:rPr>
              <a:t>cytoskeleton</a:t>
            </a:r>
            <a:r>
              <a:rPr lang="en-GB" altLang="en-US" sz="2400"/>
              <a:t>, which provides structural support for the cell and its organelles, as well as providing a mechanism for transfer of materials within the cell and movement of the cell itself.</a:t>
            </a:r>
            <a:r>
              <a:rPr lang="en-US" altLang="en-US" sz="1800"/>
              <a:t> </a:t>
            </a:r>
            <a:endParaRPr lang="en-GB" altLang="en-US" sz="1800"/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pic>
        <p:nvPicPr>
          <p:cNvPr id="30725" name="Picture 7" descr="16-11a_shutterstock_160535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88" y="1417638"/>
            <a:ext cx="3157537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7" descr="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4376738"/>
            <a:ext cx="26765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6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38200"/>
          </a:xfrm>
        </p:spPr>
        <p:txBody>
          <a:bodyPr/>
          <a:lstStyle/>
          <a:p>
            <a:pPr eaLnBrk="1" hangingPunct="1"/>
            <a:r>
              <a:rPr lang="en-AU" altLang="en-US" sz="4000" b="1">
                <a:solidFill>
                  <a:schemeClr val="accent2"/>
                </a:solidFill>
              </a:rPr>
              <a:t>Mitosis</a:t>
            </a:r>
            <a:endParaRPr lang="en-GB" altLang="en-US" sz="4000" b="1">
              <a:solidFill>
                <a:schemeClr val="accent2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5375" y="1635125"/>
            <a:ext cx="6629400" cy="7350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400"/>
              <a:t>Cell division is also called </a:t>
            </a:r>
            <a:r>
              <a:rPr lang="en-GB" altLang="en-US" sz="2400" b="1" u="sng">
                <a:solidFill>
                  <a:srgbClr val="3366FF"/>
                </a:solidFill>
              </a:rPr>
              <a:t>mitosis</a:t>
            </a:r>
            <a:r>
              <a:rPr lang="en-GB" altLang="en-US" sz="2400" b="1">
                <a:solidFill>
                  <a:srgbClr val="3366FF"/>
                </a:solidFill>
              </a:rPr>
              <a:t>.</a:t>
            </a:r>
            <a:r>
              <a:rPr lang="en-GB" altLang="en-US" sz="2400"/>
              <a:t> </a:t>
            </a:r>
            <a:endParaRPr lang="en-GB" altLang="en-US" sz="2400" b="1">
              <a:solidFill>
                <a:srgbClr val="3366FF"/>
              </a:solidFill>
            </a:endParaRPr>
          </a:p>
        </p:txBody>
      </p:sp>
      <p:pic>
        <p:nvPicPr>
          <p:cNvPr id="10244" name="Picture 6" descr="800px-Major_events_in_mit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370138"/>
            <a:ext cx="6664325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685800" y="5529263"/>
            <a:ext cx="52260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 dirty="0"/>
              <a:t>Video of cell division: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 dirty="0">
                <a:hlinkClick r:id="rId3"/>
              </a:rPr>
              <a:t>http://www.youtube.com/watch?v=aDAw2Zg4IgE</a:t>
            </a:r>
            <a:endParaRPr lang="en-GB" altLang="en-US" sz="18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 dirty="0">
                <a:hlinkClick r:id="rId4"/>
              </a:rPr>
              <a:t>http://www.youtube.com/watch?v=rgLJrvoX_qo</a:t>
            </a:r>
            <a:endParaRPr lang="en-GB" altLang="en-US" sz="1800" b="0" dirty="0"/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</p:spTree>
    <p:extLst>
      <p:ext uri="{BB962C8B-B14F-4D97-AF65-F5344CB8AC3E}">
        <p14:creationId xmlns:p14="http://schemas.microsoft.com/office/powerpoint/2010/main" val="128345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16-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2"/>
          <a:stretch/>
        </p:blipFill>
        <p:spPr bwMode="auto">
          <a:xfrm>
            <a:off x="4867904" y="1676400"/>
            <a:ext cx="404181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4000" b="1">
                <a:solidFill>
                  <a:schemeClr val="accent2"/>
                </a:solidFill>
              </a:rPr>
              <a:t>Cell Growth Curve</a:t>
            </a:r>
            <a:endParaRPr lang="en-GB" altLang="en-US" sz="4000" b="1">
              <a:solidFill>
                <a:schemeClr val="accent2"/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46063" y="1773237"/>
            <a:ext cx="4630737" cy="2722563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/>
              <a:t>Cell proliferation has been observed to occur in three phases, called </a:t>
            </a:r>
            <a:r>
              <a:rPr lang="en-GB" altLang="en-US" sz="2400" b="1" dirty="0">
                <a:solidFill>
                  <a:srgbClr val="3366FF"/>
                </a:solidFill>
              </a:rPr>
              <a:t>lag, log and plateau phase</a:t>
            </a:r>
            <a:r>
              <a:rPr lang="en-GB" altLang="en-US" sz="2400" dirty="0"/>
              <a:t>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altLang="en-US" sz="2400" dirty="0"/>
              <a:t>The </a:t>
            </a:r>
            <a:r>
              <a:rPr lang="en-GB" altLang="en-US" sz="2400" b="1" dirty="0">
                <a:solidFill>
                  <a:srgbClr val="3366FF"/>
                </a:solidFill>
              </a:rPr>
              <a:t>doubling time </a:t>
            </a:r>
            <a:r>
              <a:rPr lang="en-GB" altLang="en-US" sz="2400" dirty="0"/>
              <a:t>is the period required for a population of cells to double in number. </a:t>
            </a:r>
          </a:p>
          <a:p>
            <a:endParaRPr lang="en-GB" altLang="en-US" sz="2400" dirty="0"/>
          </a:p>
        </p:txBody>
      </p:sp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7086600" y="-317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Part II MEDICAL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C0C0C0"/>
                </a:solidFill>
              </a:rPr>
              <a:t>Chap 16 Cell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2914" y="4830763"/>
            <a:ext cx="8686800" cy="17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GB" sz="2400" b="0" kern="0" dirty="0"/>
              <a:t>Growth dynamics occurs under controlled growth conditions </a:t>
            </a:r>
            <a:r>
              <a:rPr lang="en-GB" sz="2400" b="0" i="1" kern="0" dirty="0"/>
              <a:t>in vitro</a:t>
            </a:r>
            <a:r>
              <a:rPr lang="en-GB" sz="2400" b="0" kern="0" dirty="0"/>
              <a:t>, in an excess of nutrients. The lag phase an artefact of the relatively slow recovery of cells from cryostorage. However, similar proliferation dynamics occur </a:t>
            </a:r>
            <a:r>
              <a:rPr lang="en-GB" sz="2400" b="0" i="1" kern="0" dirty="0"/>
              <a:t>in vivo</a:t>
            </a:r>
            <a:r>
              <a:rPr lang="en-GB" sz="2400" b="0" kern="0" dirty="0"/>
              <a:t> as well. </a:t>
            </a:r>
          </a:p>
        </p:txBody>
      </p:sp>
    </p:spTree>
    <p:extLst>
      <p:ext uri="{BB962C8B-B14F-4D97-AF65-F5344CB8AC3E}">
        <p14:creationId xmlns:p14="http://schemas.microsoft.com/office/powerpoint/2010/main" val="166903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2814</Words>
  <Application>Microsoft Office PowerPoint</Application>
  <PresentationFormat>On-screen Show (4:3)</PresentationFormat>
  <Paragraphs>430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Narrow</vt:lpstr>
      <vt:lpstr>Calibri</vt:lpstr>
      <vt:lpstr>Lucida Sans Unicode</vt:lpstr>
      <vt:lpstr>Symbol</vt:lpstr>
      <vt:lpstr>Times New Roman</vt:lpstr>
      <vt:lpstr>Wingdings</vt:lpstr>
      <vt:lpstr>Office Theme</vt:lpstr>
      <vt:lpstr>Biocompatibility Testing</vt:lpstr>
      <vt:lpstr>Membrane of Cells</vt:lpstr>
      <vt:lpstr>Receptors</vt:lpstr>
      <vt:lpstr>Nucleus, Cytoplasm, Cytoskeleton</vt:lpstr>
      <vt:lpstr>Apoptosis vs Necrosis</vt:lpstr>
      <vt:lpstr>Phenotype</vt:lpstr>
      <vt:lpstr>Cytoskeleton</vt:lpstr>
      <vt:lpstr>Mitosis</vt:lpstr>
      <vt:lpstr>Cell Growth Curve</vt:lpstr>
      <vt:lpstr>Confluency </vt:lpstr>
      <vt:lpstr>PowerPoint Presentation</vt:lpstr>
      <vt:lpstr>PowerPoint Presentation</vt:lpstr>
      <vt:lpstr>PowerPoint Presentation</vt:lpstr>
      <vt:lpstr>Receptor-mediated internalization of small molecules (e.g., Ab1-42)</vt:lpstr>
      <vt:lpstr>Internalization of toxic small molecules</vt:lpstr>
      <vt:lpstr>Internalization of toxic Aβ1- 42 peptide</vt:lpstr>
      <vt:lpstr>Amylo-Glo staining of Aβ1- 42 </vt:lpstr>
      <vt:lpstr>PowerPoint Presentation</vt:lpstr>
      <vt:lpstr>Assessing internalization of Aβ1-42</vt:lpstr>
      <vt:lpstr>PowerPoint Presentation</vt:lpstr>
      <vt:lpstr>Images SH-EP1 cells with α7β2-nACh Receptors </vt:lpstr>
      <vt:lpstr>PowerPoint Presentation</vt:lpstr>
      <vt:lpstr>Cell-based assays using fluorescence</vt:lpstr>
      <vt:lpstr>In vivo testing</vt:lpstr>
      <vt:lpstr>In vivo testing</vt:lpstr>
      <vt:lpstr>In vivo testing</vt:lpstr>
      <vt:lpstr>Oxidized dextran S.A.M. on electrodes</vt:lpstr>
      <vt:lpstr>PI &amp; Fluorescent Nissl Stain</vt:lpstr>
      <vt:lpstr>Track of implanted EEG electrode</vt:lpstr>
      <vt:lpstr>PowerPoint Presentation</vt:lpstr>
      <vt:lpstr>PowerPoint Presentation</vt:lpstr>
      <vt:lpstr>Systemic Toxicity and Hypersensitivity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Louisiana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Biocompatibility testing,  standards organizations,  and the FDA &amp; CE</dc:title>
  <dc:creator>TMurray</dc:creator>
  <cp:lastModifiedBy>Teresa Murray</cp:lastModifiedBy>
  <cp:revision>109</cp:revision>
  <cp:lastPrinted>2016-01-26T02:58:40Z</cp:lastPrinted>
  <dcterms:created xsi:type="dcterms:W3CDTF">2013-01-28T23:44:29Z</dcterms:created>
  <dcterms:modified xsi:type="dcterms:W3CDTF">2018-12-11T01:10:43Z</dcterms:modified>
</cp:coreProperties>
</file>